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3.xml" ContentType="application/vnd.openxmlformats-officedocument.presentationml.comments+xml"/>
  <Override PartName="/ppt/notesSlides/notesSlide9.xml" ContentType="application/vnd.openxmlformats-officedocument.presentationml.notesSlide+xml"/>
  <Override PartName="/ppt/comments/comment4.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5.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6.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24"/>
  </p:notesMasterIdLst>
  <p:handoutMasterIdLst>
    <p:handoutMasterId r:id="rId25"/>
  </p:handoutMasterIdLst>
  <p:sldIdLst>
    <p:sldId id="256" r:id="rId2"/>
    <p:sldId id="260" r:id="rId3"/>
    <p:sldId id="257" r:id="rId4"/>
    <p:sldId id="282" r:id="rId5"/>
    <p:sldId id="258" r:id="rId6"/>
    <p:sldId id="259" r:id="rId7"/>
    <p:sldId id="272" r:id="rId8"/>
    <p:sldId id="268" r:id="rId9"/>
    <p:sldId id="269" r:id="rId10"/>
    <p:sldId id="273" r:id="rId11"/>
    <p:sldId id="270" r:id="rId12"/>
    <p:sldId id="274" r:id="rId13"/>
    <p:sldId id="271" r:id="rId14"/>
    <p:sldId id="280" r:id="rId15"/>
    <p:sldId id="278" r:id="rId16"/>
    <p:sldId id="275" r:id="rId17"/>
    <p:sldId id="281" r:id="rId18"/>
    <p:sldId id="276" r:id="rId19"/>
    <p:sldId id="279" r:id="rId20"/>
    <p:sldId id="266" r:id="rId21"/>
    <p:sldId id="267" r:id="rId22"/>
    <p:sldId id="277" r:id="rId23"/>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ssandra.almen" initials="k" lastIdx="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5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2-09T16:33:10.178" idx="1">
    <p:pos x="10" y="10"/>
    <p:text>Do you think we should insert a slide about our purpose, like why we are doing this?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2-09T16:34:40.210" idx="3">
    <p:pos x="10" y="10"/>
    <p:text>This is a lot of words on one slide</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2-09T16:36:44.728" idx="5">
    <p:pos x="10" y="10"/>
    <p:text>Too many small words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2-09T16:36:32.290" idx="4">
    <p:pos x="10" y="10"/>
    <p:text>Too Many words on one slide
</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2-09T16:37:25.244" idx="6">
    <p:pos x="10" y="10"/>
    <p:text>Too many words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2-09T16:37:35.088" idx="7">
    <p:pos x="10" y="10"/>
    <p:text>Waaay too many words!</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CFC8A6D-D1D5-4742-8AA1-10192A63E09E}" type="datetimeFigureOut">
              <a:rPr lang="en-US" smtClean="0"/>
              <a:t>12/11/2013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77A5A1-408A-4359-9DE4-DC0DFC16E828}" type="slidenum">
              <a:rPr lang="en-US" smtClean="0"/>
              <a:t>‹#›</a:t>
            </a:fld>
            <a:endParaRPr lang="en-US"/>
          </a:p>
        </p:txBody>
      </p:sp>
    </p:spTree>
    <p:extLst>
      <p:ext uri="{BB962C8B-B14F-4D97-AF65-F5344CB8AC3E}">
        <p14:creationId xmlns:p14="http://schemas.microsoft.com/office/powerpoint/2010/main" val="2394570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377240800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Gage</a:t>
            </a:r>
            <a:endParaRPr lang="en-US" dirty="0"/>
          </a:p>
        </p:txBody>
      </p:sp>
    </p:spTree>
    <p:extLst>
      <p:ext uri="{BB962C8B-B14F-4D97-AF65-F5344CB8AC3E}">
        <p14:creationId xmlns:p14="http://schemas.microsoft.com/office/powerpoint/2010/main" val="1597169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Gage</a:t>
            </a:r>
            <a:endParaRPr lang="en-US" dirty="0"/>
          </a:p>
        </p:txBody>
      </p:sp>
    </p:spTree>
    <p:extLst>
      <p:ext uri="{BB962C8B-B14F-4D97-AF65-F5344CB8AC3E}">
        <p14:creationId xmlns:p14="http://schemas.microsoft.com/office/powerpoint/2010/main" val="2555317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Gage</a:t>
            </a:r>
            <a:endParaRPr lang="en-US" dirty="0"/>
          </a:p>
        </p:txBody>
      </p:sp>
    </p:spTree>
    <p:extLst>
      <p:ext uri="{BB962C8B-B14F-4D97-AF65-F5344CB8AC3E}">
        <p14:creationId xmlns:p14="http://schemas.microsoft.com/office/powerpoint/2010/main" val="1448229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Jared</a:t>
            </a:r>
            <a:endParaRPr lang="en-US" dirty="0"/>
          </a:p>
        </p:txBody>
      </p:sp>
    </p:spTree>
    <p:extLst>
      <p:ext uri="{BB962C8B-B14F-4D97-AF65-F5344CB8AC3E}">
        <p14:creationId xmlns:p14="http://schemas.microsoft.com/office/powerpoint/2010/main" val="3189285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Jared</a:t>
            </a:r>
            <a:endParaRPr lang="en-US" dirty="0"/>
          </a:p>
        </p:txBody>
      </p:sp>
    </p:spTree>
    <p:extLst>
      <p:ext uri="{BB962C8B-B14F-4D97-AF65-F5344CB8AC3E}">
        <p14:creationId xmlns:p14="http://schemas.microsoft.com/office/powerpoint/2010/main" val="75389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Jared</a:t>
            </a:r>
            <a:endParaRPr lang="en-US" dirty="0"/>
          </a:p>
        </p:txBody>
      </p:sp>
    </p:spTree>
    <p:extLst>
      <p:ext uri="{BB962C8B-B14F-4D97-AF65-F5344CB8AC3E}">
        <p14:creationId xmlns:p14="http://schemas.microsoft.com/office/powerpoint/2010/main" val="2954697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we haven’t calculated transistor</a:t>
            </a:r>
            <a:r>
              <a:rPr lang="en-US" sz="1100" baseline="0" dirty="0" smtClean="0"/>
              <a:t> power </a:t>
            </a:r>
            <a:r>
              <a:rPr lang="en-US" sz="1100" dirty="0" smtClean="0"/>
              <a:t>because it would be very time consuming for little gain and our transistor is so small that measuring the voltage drop would be difficult</a:t>
            </a:r>
          </a:p>
          <a:p>
            <a:endParaRPr lang="en-US" dirty="0" smtClean="0"/>
          </a:p>
          <a:p>
            <a:r>
              <a:rPr lang="en-US" dirty="0" smtClean="0"/>
              <a:t>Courtney</a:t>
            </a:r>
            <a:endParaRPr lang="en-US" dirty="0"/>
          </a:p>
        </p:txBody>
      </p:sp>
    </p:spTree>
    <p:extLst>
      <p:ext uri="{BB962C8B-B14F-4D97-AF65-F5344CB8AC3E}">
        <p14:creationId xmlns:p14="http://schemas.microsoft.com/office/powerpoint/2010/main" val="2085436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We gave a target battery life of 2 months. The battery supplies current to the PIC and to the voltage divider. Therefore, taking the 75mAh of battery life divided by the sum of those two currents will give us how long the battery will last. With the current circuit, this battery will last about 82 days, which is well above our 2 month goal. However, the continuous discharge graph from the battery datasheet suggests it will not last that long.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Courtney</a:t>
            </a:r>
          </a:p>
          <a:p>
            <a:endParaRPr lang="en-US" dirty="0"/>
          </a:p>
        </p:txBody>
      </p:sp>
    </p:spTree>
    <p:extLst>
      <p:ext uri="{BB962C8B-B14F-4D97-AF65-F5344CB8AC3E}">
        <p14:creationId xmlns:p14="http://schemas.microsoft.com/office/powerpoint/2010/main" val="2331894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Kassandra</a:t>
            </a:r>
            <a:endParaRPr lang="en-US" dirty="0"/>
          </a:p>
        </p:txBody>
      </p:sp>
    </p:spTree>
    <p:extLst>
      <p:ext uri="{BB962C8B-B14F-4D97-AF65-F5344CB8AC3E}">
        <p14:creationId xmlns:p14="http://schemas.microsoft.com/office/powerpoint/2010/main" val="1730431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Kassandra</a:t>
            </a:r>
            <a:endParaRPr lang="en-US" dirty="0"/>
          </a:p>
        </p:txBody>
      </p:sp>
    </p:spTree>
    <p:extLst>
      <p:ext uri="{BB962C8B-B14F-4D97-AF65-F5344CB8AC3E}">
        <p14:creationId xmlns:p14="http://schemas.microsoft.com/office/powerpoint/2010/main" val="779414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Kassandra</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Jared</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Jared</a:t>
            </a:r>
            <a:endParaRPr lang="en-US" dirty="0"/>
          </a:p>
        </p:txBody>
      </p:sp>
    </p:spTree>
    <p:extLst>
      <p:ext uri="{BB962C8B-B14F-4D97-AF65-F5344CB8AC3E}">
        <p14:creationId xmlns:p14="http://schemas.microsoft.com/office/powerpoint/2010/main" val="4080351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Courtney</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Courtney</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Kassandra</a:t>
            </a:r>
            <a:endParaRPr lang="en-US" dirty="0"/>
          </a:p>
        </p:txBody>
      </p:sp>
    </p:spTree>
    <p:extLst>
      <p:ext uri="{BB962C8B-B14F-4D97-AF65-F5344CB8AC3E}">
        <p14:creationId xmlns:p14="http://schemas.microsoft.com/office/powerpoint/2010/main" val="1849146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Kassandra</a:t>
            </a:r>
            <a:endParaRPr lang="en-US" dirty="0"/>
          </a:p>
        </p:txBody>
      </p:sp>
    </p:spTree>
    <p:extLst>
      <p:ext uri="{BB962C8B-B14F-4D97-AF65-F5344CB8AC3E}">
        <p14:creationId xmlns:p14="http://schemas.microsoft.com/office/powerpoint/2010/main" val="1816453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Gage</a:t>
            </a:r>
            <a:endParaRPr lang="en-US" dirty="0"/>
          </a:p>
        </p:txBody>
      </p:sp>
    </p:spTree>
    <p:extLst>
      <p:ext uri="{BB962C8B-B14F-4D97-AF65-F5344CB8AC3E}">
        <p14:creationId xmlns:p14="http://schemas.microsoft.com/office/powerpoint/2010/main" val="2313893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p:nvPr/>
        </p:nvSpPr>
        <p:spPr>
          <a:xfrm>
            <a:off x="0" y="1600200"/>
            <a:ext cx="9144000" cy="3657600"/>
          </a:xfrm>
          <a:prstGeom prst="rect">
            <a:avLst/>
          </a:prstGeom>
          <a:solidFill>
            <a:schemeClr val="dk1">
              <a:alpha val="20000"/>
            </a:schemeClr>
          </a:solidFill>
          <a:ln>
            <a:noFill/>
          </a:ln>
        </p:spPr>
        <p:txBody>
          <a:bodyPr lIns="91425" tIns="45700" rIns="91425" bIns="45700" anchor="ctr" anchorCtr="0">
            <a:noAutofit/>
          </a:bodyPr>
          <a:lstStyle/>
          <a:p>
            <a:endParaRPr/>
          </a:p>
        </p:txBody>
      </p:sp>
      <p:grpSp>
        <p:nvGrpSpPr>
          <p:cNvPr id="9" name="Shape 9"/>
          <p:cNvGrpSpPr/>
          <p:nvPr/>
        </p:nvGrpSpPr>
        <p:grpSpPr>
          <a:xfrm>
            <a:off x="0" y="-1438"/>
            <a:ext cx="1827407" cy="6859503"/>
            <a:chOff x="0" y="-1438"/>
            <a:chExt cx="798029" cy="6859503"/>
          </a:xfrm>
        </p:grpSpPr>
        <p:sp>
          <p:nvSpPr>
            <p:cNvPr id="10" name="Shape 10"/>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noAutofit/>
            </a:bodyPr>
            <a:lstStyle/>
            <a:p>
              <a:endParaRPr/>
            </a:p>
          </p:txBody>
        </p:sp>
        <p:sp>
          <p:nvSpPr>
            <p:cNvPr id="11" name="Shape 11"/>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grpSp>
        <p:nvGrpSpPr>
          <p:cNvPr id="12" name="Shape 12"/>
          <p:cNvGrpSpPr/>
          <p:nvPr/>
        </p:nvGrpSpPr>
        <p:grpSpPr>
          <a:xfrm flipH="1">
            <a:off x="7316591" y="0"/>
            <a:ext cx="1827407" cy="6859503"/>
            <a:chOff x="0" y="-1438"/>
            <a:chExt cx="798029" cy="6859503"/>
          </a:xfrm>
        </p:grpSpPr>
        <p:sp>
          <p:nvSpPr>
            <p:cNvPr id="13" name="Shape 13"/>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noAutofit/>
            </a:bodyPr>
            <a:lstStyle/>
            <a:p>
              <a:endParaRPr/>
            </a:p>
          </p:txBody>
        </p:sp>
        <p:sp>
          <p:nvSpPr>
            <p:cNvPr id="14" name="Shape 14"/>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sp>
        <p:nvSpPr>
          <p:cNvPr id="15" name="Shape 15"/>
          <p:cNvSpPr txBox="1">
            <a:spLocks noGrp="1"/>
          </p:cNvSpPr>
          <p:nvPr>
            <p:ph type="ctrTitle"/>
          </p:nvPr>
        </p:nvSpPr>
        <p:spPr>
          <a:xfrm>
            <a:off x="685800" y="2090913"/>
            <a:ext cx="7772400" cy="1650599"/>
          </a:xfrm>
          <a:prstGeom prst="rect">
            <a:avLst/>
          </a:prstGeom>
          <a:noFill/>
          <a:ln>
            <a:noFill/>
          </a:ln>
        </p:spPr>
        <p:txBody>
          <a:bodyPr lIns="91425" tIns="91425" rIns="91425" bIns="91425" anchor="b" anchorCtr="0"/>
          <a:lstStyle>
            <a:lvl1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1pPr>
            <a:lvl2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2pPr>
            <a:lvl3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3pPr>
            <a:lvl4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4pPr>
            <a:lvl5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5pPr>
            <a:lvl6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6pPr>
            <a:lvl7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7pPr>
            <a:lvl8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8pPr>
            <a:lvl9pPr marL="0" indent="304800" algn="ctr" rtl="0">
              <a:spcBef>
                <a:spcPts val="0"/>
              </a:spcBef>
              <a:buClr>
                <a:schemeClr val="lt2"/>
              </a:buClr>
              <a:buSzPct val="100000"/>
              <a:buFont typeface="Trebuchet MS"/>
              <a:buNone/>
              <a:defRPr sz="4800" b="1" i="0" u="none" strike="noStrike" cap="none" baseline="0">
                <a:solidFill>
                  <a:schemeClr val="lt2"/>
                </a:solidFill>
                <a:latin typeface="Trebuchet MS"/>
                <a:ea typeface="Trebuchet MS"/>
                <a:cs typeface="Trebuchet MS"/>
                <a:sym typeface="Trebuchet MS"/>
              </a:defRPr>
            </a:lvl9pPr>
          </a:lstStyle>
          <a:p>
            <a:endParaRPr/>
          </a:p>
        </p:txBody>
      </p:sp>
      <p:sp>
        <p:nvSpPr>
          <p:cNvPr id="16" name="Shape 16"/>
          <p:cNvSpPr txBox="1">
            <a:spLocks noGrp="1"/>
          </p:cNvSpPr>
          <p:nvPr>
            <p:ph type="subTitle" idx="1"/>
          </p:nvPr>
        </p:nvSpPr>
        <p:spPr>
          <a:xfrm>
            <a:off x="685800" y="3886200"/>
            <a:ext cx="7772400" cy="878099"/>
          </a:xfrm>
          <a:prstGeom prst="rect">
            <a:avLst/>
          </a:prstGeom>
          <a:noFill/>
          <a:ln>
            <a:noFill/>
          </a:ln>
        </p:spPr>
        <p:txBody>
          <a:bodyPr lIns="91425" tIns="91425" rIns="91425" bIns="91425" anchor="t" anchorCtr="0"/>
          <a:lstStyle>
            <a:lvl1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1pPr>
            <a:lvl2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2pPr>
            <a:lvl3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3pPr>
            <a:lvl4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4pPr>
            <a:lvl5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5pPr>
            <a:lvl6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6pPr>
            <a:lvl7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7pPr>
            <a:lvl8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8pPr>
            <a:lvl9pPr marL="0" indent="152400" algn="ctr" rtl="0">
              <a:spcBef>
                <a:spcPts val="0"/>
              </a:spcBef>
              <a:buClr>
                <a:schemeClr val="lt2"/>
              </a:buClr>
              <a:buSzPct val="100000"/>
              <a:buFont typeface="Trebuchet MS"/>
              <a:buNone/>
              <a:defRPr sz="2400" b="0" i="0" u="none" strike="noStrike" cap="none" baseline="0">
                <a:solidFill>
                  <a:schemeClr val="lt2"/>
                </a:solidFill>
                <a:latin typeface="Trebuchet MS"/>
                <a:ea typeface="Trebuchet MS"/>
                <a:cs typeface="Trebuchet MS"/>
                <a:sym typeface="Trebuchet MS"/>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7"/>
        <p:cNvGrpSpPr/>
        <p:nvPr/>
      </p:nvGrpSpPr>
      <p:grpSpPr>
        <a:xfrm>
          <a:off x="0" y="0"/>
          <a:ext cx="0" cy="0"/>
          <a:chOff x="0" y="0"/>
          <a:chExt cx="0" cy="0"/>
        </a:xfrm>
      </p:grpSpPr>
      <p:sp>
        <p:nvSpPr>
          <p:cNvPr id="18" name="Shape 18"/>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noAutofit/>
          </a:bodyPr>
          <a:lstStyle/>
          <a:p>
            <a:endParaRPr/>
          </a:p>
        </p:txBody>
      </p:sp>
      <p:grpSp>
        <p:nvGrpSpPr>
          <p:cNvPr id="19" name="Shape 19"/>
          <p:cNvGrpSpPr/>
          <p:nvPr/>
        </p:nvGrpSpPr>
        <p:grpSpPr>
          <a:xfrm>
            <a:off x="0" y="-1438"/>
            <a:ext cx="649180" cy="6859503"/>
            <a:chOff x="0" y="-1438"/>
            <a:chExt cx="649180" cy="6859503"/>
          </a:xfrm>
        </p:grpSpPr>
        <p:sp>
          <p:nvSpPr>
            <p:cNvPr id="20" name="Shape 20"/>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endParaRPr/>
            </a:p>
          </p:txBody>
        </p:sp>
        <p:sp>
          <p:nvSpPr>
            <p:cNvPr id="21" name="Shape 21"/>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grpSp>
        <p:nvGrpSpPr>
          <p:cNvPr id="22" name="Shape 22"/>
          <p:cNvGrpSpPr/>
          <p:nvPr/>
        </p:nvGrpSpPr>
        <p:grpSpPr>
          <a:xfrm flipH="1">
            <a:off x="8494493" y="0"/>
            <a:ext cx="649180" cy="6859503"/>
            <a:chOff x="0" y="-1438"/>
            <a:chExt cx="649180" cy="6859503"/>
          </a:xfrm>
        </p:grpSpPr>
        <p:sp>
          <p:nvSpPr>
            <p:cNvPr id="23" name="Shape 2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endParaRPr/>
            </a:p>
          </p:txBody>
        </p:sp>
        <p:sp>
          <p:nvSpPr>
            <p:cNvPr id="24" name="Shape 2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sp>
        <p:nvSpPr>
          <p:cNvPr id="25" name="Shape 25"/>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noAutofit/>
          </a:bodyPr>
          <a:lstStyle/>
          <a:p>
            <a:endParaRPr/>
          </a:p>
        </p:txBody>
      </p:sp>
      <p:sp>
        <p:nvSpPr>
          <p:cNvPr id="26" name="Shape 26"/>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28"/>
        <p:cNvGrpSpPr/>
        <p:nvPr/>
      </p:nvGrpSpPr>
      <p:grpSpPr>
        <a:xfrm>
          <a:off x="0" y="0"/>
          <a:ext cx="0" cy="0"/>
          <a:chOff x="0" y="0"/>
          <a:chExt cx="0" cy="0"/>
        </a:xfrm>
      </p:grpSpPr>
      <p:sp>
        <p:nvSpPr>
          <p:cNvPr id="29" name="Shape 29"/>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noAutofit/>
          </a:bodyPr>
          <a:lstStyle/>
          <a:p>
            <a:endParaRPr/>
          </a:p>
        </p:txBody>
      </p:sp>
      <p:grpSp>
        <p:nvGrpSpPr>
          <p:cNvPr id="30" name="Shape 30"/>
          <p:cNvGrpSpPr/>
          <p:nvPr/>
        </p:nvGrpSpPr>
        <p:grpSpPr>
          <a:xfrm>
            <a:off x="0" y="-1438"/>
            <a:ext cx="649180" cy="6859503"/>
            <a:chOff x="0" y="-1438"/>
            <a:chExt cx="649180" cy="6859503"/>
          </a:xfrm>
        </p:grpSpPr>
        <p:sp>
          <p:nvSpPr>
            <p:cNvPr id="31" name="Shape 31"/>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32" name="Shape 32"/>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grpSp>
        <p:nvGrpSpPr>
          <p:cNvPr id="33" name="Shape 33"/>
          <p:cNvGrpSpPr/>
          <p:nvPr/>
        </p:nvGrpSpPr>
        <p:grpSpPr>
          <a:xfrm flipH="1">
            <a:off x="8494493" y="0"/>
            <a:ext cx="649180" cy="6859503"/>
            <a:chOff x="0" y="-1438"/>
            <a:chExt cx="649180" cy="6859503"/>
          </a:xfrm>
        </p:grpSpPr>
        <p:sp>
          <p:nvSpPr>
            <p:cNvPr id="34" name="Shape 34"/>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endParaRPr/>
            </a:p>
          </p:txBody>
        </p:sp>
        <p:sp>
          <p:nvSpPr>
            <p:cNvPr id="35" name="Shape 35"/>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sp>
        <p:nvSpPr>
          <p:cNvPr id="36" name="Shape 36"/>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noAutofit/>
          </a:bodyPr>
          <a:lstStyle/>
          <a:p>
            <a:endParaRPr/>
          </a:p>
        </p:txBody>
      </p:sp>
      <p:sp>
        <p:nvSpPr>
          <p:cNvPr id="37" name="Shape 37"/>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38" name="Shape 38"/>
          <p:cNvSpPr txBox="1">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39" name="Shape 39"/>
          <p:cNvSpPr txBox="1">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40"/>
        <p:cNvGrpSpPr/>
        <p:nvPr/>
      </p:nvGrpSpPr>
      <p:grpSpPr>
        <a:xfrm>
          <a:off x="0" y="0"/>
          <a:ext cx="0" cy="0"/>
          <a:chOff x="0" y="0"/>
          <a:chExt cx="0" cy="0"/>
        </a:xfrm>
      </p:grpSpPr>
      <p:sp>
        <p:nvSpPr>
          <p:cNvPr id="41" name="Shape 41"/>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noAutofit/>
          </a:bodyPr>
          <a:lstStyle/>
          <a:p>
            <a:endParaRPr/>
          </a:p>
        </p:txBody>
      </p:sp>
      <p:grpSp>
        <p:nvGrpSpPr>
          <p:cNvPr id="42" name="Shape 42"/>
          <p:cNvGrpSpPr/>
          <p:nvPr/>
        </p:nvGrpSpPr>
        <p:grpSpPr>
          <a:xfrm>
            <a:off x="0" y="-1438"/>
            <a:ext cx="649180" cy="6859503"/>
            <a:chOff x="0" y="-1438"/>
            <a:chExt cx="649180" cy="6859503"/>
          </a:xfrm>
        </p:grpSpPr>
        <p:sp>
          <p:nvSpPr>
            <p:cNvPr id="43" name="Shape 4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44" name="Shape 4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grpSp>
        <p:nvGrpSpPr>
          <p:cNvPr id="45" name="Shape 45"/>
          <p:cNvGrpSpPr/>
          <p:nvPr/>
        </p:nvGrpSpPr>
        <p:grpSpPr>
          <a:xfrm flipH="1">
            <a:off x="8494493" y="0"/>
            <a:ext cx="649180" cy="6859503"/>
            <a:chOff x="0" y="-1438"/>
            <a:chExt cx="649180" cy="6859503"/>
          </a:xfrm>
        </p:grpSpPr>
        <p:sp>
          <p:nvSpPr>
            <p:cNvPr id="46" name="Shape 46"/>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47" name="Shape 47"/>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sp>
        <p:nvSpPr>
          <p:cNvPr id="48" name="Shape 48"/>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noAutofit/>
          </a:bodyPr>
          <a:lstStyle/>
          <a:p>
            <a:endParaRPr/>
          </a:p>
        </p:txBody>
      </p:sp>
      <p:sp>
        <p:nvSpPr>
          <p:cNvPr id="49" name="Shape 49"/>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50"/>
        <p:cNvGrpSpPr/>
        <p:nvPr/>
      </p:nvGrpSpPr>
      <p:grpSpPr>
        <a:xfrm>
          <a:off x="0" y="0"/>
          <a:ext cx="0" cy="0"/>
          <a:chOff x="0" y="0"/>
          <a:chExt cx="0" cy="0"/>
        </a:xfrm>
      </p:grpSpPr>
      <p:sp>
        <p:nvSpPr>
          <p:cNvPr id="51" name="Shape 51"/>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noAutofit/>
          </a:bodyPr>
          <a:lstStyle/>
          <a:p>
            <a:endParaRPr/>
          </a:p>
        </p:txBody>
      </p:sp>
      <p:grpSp>
        <p:nvGrpSpPr>
          <p:cNvPr id="52" name="Shape 52"/>
          <p:cNvGrpSpPr/>
          <p:nvPr/>
        </p:nvGrpSpPr>
        <p:grpSpPr>
          <a:xfrm>
            <a:off x="0" y="-1438"/>
            <a:ext cx="649180" cy="6859503"/>
            <a:chOff x="0" y="-1438"/>
            <a:chExt cx="649180" cy="6859503"/>
          </a:xfrm>
        </p:grpSpPr>
        <p:sp>
          <p:nvSpPr>
            <p:cNvPr id="53" name="Shape 5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54" name="Shape 5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grpSp>
        <p:nvGrpSpPr>
          <p:cNvPr id="55" name="Shape 55"/>
          <p:cNvGrpSpPr/>
          <p:nvPr/>
        </p:nvGrpSpPr>
        <p:grpSpPr>
          <a:xfrm flipH="1">
            <a:off x="8494493" y="0"/>
            <a:ext cx="649180" cy="6859503"/>
            <a:chOff x="0" y="-1438"/>
            <a:chExt cx="649180" cy="6859503"/>
          </a:xfrm>
        </p:grpSpPr>
        <p:sp>
          <p:nvSpPr>
            <p:cNvPr id="56" name="Shape 56"/>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57" name="Shape 57"/>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sp>
        <p:nvSpPr>
          <p:cNvPr id="58" name="Shape 58"/>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noAutofit/>
          </a:bodyPr>
          <a:lstStyle/>
          <a:p>
            <a:endParaRPr/>
          </a:p>
        </p:txBody>
      </p:sp>
      <p:sp>
        <p:nvSpPr>
          <p:cNvPr id="59" name="Shape 59"/>
          <p:cNvSpPr txBox="1">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lt2"/>
              </a:buClr>
              <a:buSzPct val="166666"/>
              <a:buFont typeface="Arial"/>
              <a:buChar char="•"/>
              <a:defRPr sz="1800">
                <a:solidFill>
                  <a:schemeClr val="lt2"/>
                </a:solidFill>
              </a:defRPr>
            </a:lvl1pPr>
            <a:lvl2pPr marL="285750" indent="-285750" algn="ctr" rtl="0">
              <a:lnSpc>
                <a:spcPct val="100000"/>
              </a:lnSpc>
              <a:spcBef>
                <a:spcPts val="0"/>
              </a:spcBef>
              <a:spcAft>
                <a:spcPts val="0"/>
              </a:spcAft>
              <a:buClr>
                <a:schemeClr val="lt2"/>
              </a:buClr>
              <a:buSzPct val="100000"/>
              <a:buFont typeface="Courier New"/>
              <a:buChar char="o"/>
              <a:defRPr sz="1800">
                <a:solidFill>
                  <a:schemeClr val="lt2"/>
                </a:solidFill>
              </a:defRPr>
            </a:lvl2pPr>
            <a:lvl3pPr marL="285750" indent="-285750" algn="ctr" rtl="0">
              <a:lnSpc>
                <a:spcPct val="100000"/>
              </a:lnSpc>
              <a:spcBef>
                <a:spcPts val="0"/>
              </a:spcBef>
              <a:spcAft>
                <a:spcPts val="0"/>
              </a:spcAft>
              <a:buClr>
                <a:schemeClr val="lt2"/>
              </a:buClr>
              <a:buSzPct val="100000"/>
              <a:buFont typeface="Wingdings"/>
              <a:buChar char="§"/>
              <a:defRPr sz="1800">
                <a:solidFill>
                  <a:schemeClr val="lt2"/>
                </a:solidFill>
              </a:defRPr>
            </a:lvl3pPr>
            <a:lvl4pPr marL="285750" indent="-285750" algn="ctr" rtl="0">
              <a:lnSpc>
                <a:spcPct val="100000"/>
              </a:lnSpc>
              <a:spcBef>
                <a:spcPts val="0"/>
              </a:spcBef>
              <a:spcAft>
                <a:spcPts val="0"/>
              </a:spcAft>
              <a:buClr>
                <a:schemeClr val="lt2"/>
              </a:buClr>
              <a:buSzPct val="166666"/>
              <a:buFont typeface="Arial"/>
              <a:buChar char="•"/>
              <a:defRPr sz="1800">
                <a:solidFill>
                  <a:schemeClr val="lt2"/>
                </a:solidFill>
              </a:defRPr>
            </a:lvl4pPr>
            <a:lvl5pPr marL="285750" indent="-285750" algn="ctr" rtl="0">
              <a:lnSpc>
                <a:spcPct val="100000"/>
              </a:lnSpc>
              <a:spcBef>
                <a:spcPts val="0"/>
              </a:spcBef>
              <a:spcAft>
                <a:spcPts val="0"/>
              </a:spcAft>
              <a:buClr>
                <a:schemeClr val="lt2"/>
              </a:buClr>
              <a:buSzPct val="100000"/>
              <a:buFont typeface="Courier New"/>
              <a:buChar char="o"/>
              <a:defRPr sz="1800">
                <a:solidFill>
                  <a:schemeClr val="lt2"/>
                </a:solidFill>
              </a:defRPr>
            </a:lvl5pPr>
            <a:lvl6pPr marL="285750" indent="-285750" algn="ctr" rtl="0">
              <a:lnSpc>
                <a:spcPct val="100000"/>
              </a:lnSpc>
              <a:spcBef>
                <a:spcPts val="0"/>
              </a:spcBef>
              <a:spcAft>
                <a:spcPts val="0"/>
              </a:spcAft>
              <a:buClr>
                <a:schemeClr val="lt2"/>
              </a:buClr>
              <a:buSzPct val="100000"/>
              <a:buFont typeface="Wingdings"/>
              <a:buChar char="§"/>
              <a:defRPr sz="1800">
                <a:solidFill>
                  <a:schemeClr val="lt2"/>
                </a:solidFill>
              </a:defRPr>
            </a:lvl6pPr>
            <a:lvl7pPr marL="285750" indent="-285750" algn="ctr" rtl="0">
              <a:lnSpc>
                <a:spcPct val="100000"/>
              </a:lnSpc>
              <a:spcBef>
                <a:spcPts val="0"/>
              </a:spcBef>
              <a:spcAft>
                <a:spcPts val="0"/>
              </a:spcAft>
              <a:buClr>
                <a:schemeClr val="lt2"/>
              </a:buClr>
              <a:buSzPct val="166666"/>
              <a:buFont typeface="Arial"/>
              <a:buChar char="•"/>
              <a:defRPr sz="1800">
                <a:solidFill>
                  <a:schemeClr val="lt2"/>
                </a:solidFill>
              </a:defRPr>
            </a:lvl7pPr>
            <a:lvl8pPr marL="285750" indent="-285750" algn="ctr" rtl="0">
              <a:lnSpc>
                <a:spcPct val="100000"/>
              </a:lnSpc>
              <a:spcBef>
                <a:spcPts val="0"/>
              </a:spcBef>
              <a:spcAft>
                <a:spcPts val="0"/>
              </a:spcAft>
              <a:buClr>
                <a:schemeClr val="lt2"/>
              </a:buClr>
              <a:buSzPct val="100000"/>
              <a:buFont typeface="Courier New"/>
              <a:buChar char="o"/>
              <a:defRPr sz="1800">
                <a:solidFill>
                  <a:schemeClr val="lt2"/>
                </a:solidFill>
              </a:defRPr>
            </a:lvl8pPr>
            <a:lvl9pPr marL="285750" indent="-285750" algn="ctr" rtl="0">
              <a:lnSpc>
                <a:spcPct val="100000"/>
              </a:lnSpc>
              <a:spcBef>
                <a:spcPts val="0"/>
              </a:spcBef>
              <a:spcAft>
                <a:spcPts val="0"/>
              </a:spcAft>
              <a:buClr>
                <a:schemeClr val="lt2"/>
              </a:buClr>
              <a:buSzPct val="100000"/>
              <a:buFont typeface="Wingdings"/>
              <a:buChar char="§"/>
              <a:defRPr sz="1800">
                <a:solidFill>
                  <a:schemeClr val="lt2"/>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Shape 61"/>
          <p:cNvSpPr/>
          <p:nvPr/>
        </p:nvSpPr>
        <p:spPr>
          <a:xfrm>
            <a:off x="0" y="-1438"/>
            <a:ext cx="9144000" cy="1525499"/>
          </a:xfrm>
          <a:prstGeom prst="rect">
            <a:avLst/>
          </a:prstGeom>
          <a:solidFill>
            <a:schemeClr val="dk2">
              <a:alpha val="20000"/>
            </a:schemeClr>
          </a:solidFill>
          <a:ln>
            <a:noFill/>
          </a:ln>
        </p:spPr>
        <p:txBody>
          <a:bodyPr lIns="91425" tIns="45700" rIns="91425" bIns="45700" anchor="ctr" anchorCtr="0">
            <a:noAutofit/>
          </a:bodyPr>
          <a:lstStyle/>
          <a:p>
            <a:endParaRPr/>
          </a:p>
        </p:txBody>
      </p:sp>
      <p:grpSp>
        <p:nvGrpSpPr>
          <p:cNvPr id="62" name="Shape 62"/>
          <p:cNvGrpSpPr/>
          <p:nvPr/>
        </p:nvGrpSpPr>
        <p:grpSpPr>
          <a:xfrm>
            <a:off x="0" y="-1438"/>
            <a:ext cx="649180" cy="6859503"/>
            <a:chOff x="0" y="-1438"/>
            <a:chExt cx="649180" cy="6859503"/>
          </a:xfrm>
        </p:grpSpPr>
        <p:sp>
          <p:nvSpPr>
            <p:cNvPr id="63" name="Shape 63"/>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64" name="Shape 64"/>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grpSp>
        <p:nvGrpSpPr>
          <p:cNvPr id="65" name="Shape 65"/>
          <p:cNvGrpSpPr/>
          <p:nvPr/>
        </p:nvGrpSpPr>
        <p:grpSpPr>
          <a:xfrm flipH="1">
            <a:off x="8494493" y="0"/>
            <a:ext cx="649180" cy="6859503"/>
            <a:chOff x="0" y="-1438"/>
            <a:chExt cx="649180" cy="6859503"/>
          </a:xfrm>
        </p:grpSpPr>
        <p:sp>
          <p:nvSpPr>
            <p:cNvPr id="66" name="Shape 66"/>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sp>
          <p:nvSpPr>
            <p:cNvPr id="67" name="Shape 67"/>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endParaRPr/>
            </a:p>
          </p:txBody>
        </p:sp>
      </p:grpSp>
      <p:sp>
        <p:nvSpPr>
          <p:cNvPr id="68" name="Shape 68"/>
          <p:cNvSpPr/>
          <p:nvPr/>
        </p:nvSpPr>
        <p:spPr>
          <a:xfrm>
            <a:off x="0" y="6324600"/>
            <a:ext cx="9144000" cy="534899"/>
          </a:xfrm>
          <a:prstGeom prst="rect">
            <a:avLst/>
          </a:prstGeom>
          <a:solidFill>
            <a:schemeClr val="dk1">
              <a:alpha val="14901"/>
            </a:schemeClr>
          </a:solidFill>
          <a:ln>
            <a:noFill/>
          </a:ln>
        </p:spPr>
        <p:txBody>
          <a:bodyPr lIns="91425" tIns="45700" rIns="91425" bIns="45700" anchor="ctr" anchorCtr="0">
            <a:noAutofit/>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dk2"/>
            </a:gs>
            <a:gs pos="100000">
              <a:schemeClr val="dk1"/>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1pPr>
            <a:lvl2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2pPr>
            <a:lvl3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3pPr>
            <a:lvl4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4pPr>
            <a:lvl5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5pPr>
            <a:lvl6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6pPr>
            <a:lvl7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7pPr>
            <a:lvl8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8pPr>
            <a:lvl9pPr marL="0" indent="228600" algn="l" rtl="0">
              <a:spcBef>
                <a:spcPts val="0"/>
              </a:spcBef>
              <a:buClr>
                <a:schemeClr val="lt2"/>
              </a:buClr>
              <a:buSzPct val="100000"/>
              <a:buFont typeface="Trebuchet MS"/>
              <a:buNone/>
              <a:defRPr sz="3600" b="1" i="0" u="none" strike="noStrike" cap="none" baseline="0">
                <a:solidFill>
                  <a:schemeClr val="lt2"/>
                </a:solidFill>
                <a:latin typeface="Trebuchet MS"/>
                <a:ea typeface="Trebuchet MS"/>
                <a:cs typeface="Trebuchet MS"/>
                <a:sym typeface="Trebuchet MS"/>
              </a:defRPr>
            </a:lvl9pPr>
          </a:lstStyle>
          <a:p>
            <a:endParaRPr/>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lt1"/>
              </a:buClr>
              <a:buSzPct val="166666"/>
              <a:buFont typeface="Arial"/>
              <a:buChar char="•"/>
              <a:defRPr sz="3000" b="0" i="0" u="none" strike="noStrike" cap="none" baseline="0">
                <a:solidFill>
                  <a:schemeClr val="lt1"/>
                </a:solidFill>
                <a:latin typeface="Trebuchet MS"/>
                <a:ea typeface="Trebuchet MS"/>
                <a:cs typeface="Trebuchet MS"/>
                <a:sym typeface="Trebuchet MS"/>
              </a:defRPr>
            </a:lvl1pPr>
            <a:lvl2pPr marL="742950" indent="-285750" algn="l" rtl="0">
              <a:spcBef>
                <a:spcPts val="480"/>
              </a:spcBef>
              <a:buClr>
                <a:schemeClr val="lt1"/>
              </a:buClr>
              <a:buSzPct val="100000"/>
              <a:buFont typeface="Courier New"/>
              <a:buChar char="o"/>
              <a:defRPr sz="2400" b="0" i="0" u="none" strike="noStrike" cap="none" baseline="0">
                <a:solidFill>
                  <a:schemeClr val="lt1"/>
                </a:solidFill>
                <a:latin typeface="Trebuchet MS"/>
                <a:ea typeface="Trebuchet MS"/>
                <a:cs typeface="Trebuchet MS"/>
                <a:sym typeface="Trebuchet MS"/>
              </a:defRPr>
            </a:lvl2pPr>
            <a:lvl3pPr marL="1143000" indent="-228600" algn="l" rtl="0">
              <a:spcBef>
                <a:spcPts val="480"/>
              </a:spcBef>
              <a:buClr>
                <a:schemeClr val="lt1"/>
              </a:buClr>
              <a:buSzPct val="100000"/>
              <a:buFont typeface="Wingdings"/>
              <a:buChar char="§"/>
              <a:defRPr sz="2400" b="0" i="0" u="none" strike="noStrike" cap="none" baseline="0">
                <a:solidFill>
                  <a:schemeClr val="lt1"/>
                </a:solidFill>
                <a:latin typeface="Trebuchet MS"/>
                <a:ea typeface="Trebuchet MS"/>
                <a:cs typeface="Trebuchet MS"/>
                <a:sym typeface="Trebuchet MS"/>
              </a:defRPr>
            </a:lvl3pPr>
            <a:lvl4pPr marL="1600200" indent="-228600" algn="l" rtl="0">
              <a:spcBef>
                <a:spcPts val="360"/>
              </a:spcBef>
              <a:buClr>
                <a:schemeClr val="lt1"/>
              </a:buClr>
              <a:buSzPct val="166666"/>
              <a:buFont typeface="Arial"/>
              <a:buChar char="•"/>
              <a:defRPr sz="1800" b="0" i="0" u="none" strike="noStrike" cap="none" baseline="0">
                <a:solidFill>
                  <a:schemeClr val="lt1"/>
                </a:solidFill>
                <a:latin typeface="Trebuchet MS"/>
                <a:ea typeface="Trebuchet MS"/>
                <a:cs typeface="Trebuchet MS"/>
                <a:sym typeface="Trebuchet MS"/>
              </a:defRPr>
            </a:lvl4pPr>
            <a:lvl5pPr marL="2057400" indent="-228600" algn="l" rtl="0">
              <a:spcBef>
                <a:spcPts val="360"/>
              </a:spcBef>
              <a:buClr>
                <a:schemeClr val="lt1"/>
              </a:buClr>
              <a:buSzPct val="100000"/>
              <a:buFont typeface="Courier New"/>
              <a:buChar char="o"/>
              <a:defRPr sz="1800" b="0" i="0" u="none" strike="noStrike" cap="none" baseline="0">
                <a:solidFill>
                  <a:schemeClr val="lt1"/>
                </a:solidFill>
                <a:latin typeface="Trebuchet MS"/>
                <a:ea typeface="Trebuchet MS"/>
                <a:cs typeface="Trebuchet MS"/>
                <a:sym typeface="Trebuchet MS"/>
              </a:defRPr>
            </a:lvl5pPr>
            <a:lvl6pPr marL="2514600" indent="-228600" algn="l" rtl="0">
              <a:spcBef>
                <a:spcPts val="360"/>
              </a:spcBef>
              <a:buClr>
                <a:schemeClr val="lt1"/>
              </a:buClr>
              <a:buSzPct val="100000"/>
              <a:buFont typeface="Wingdings"/>
              <a:buChar char="§"/>
              <a:defRPr sz="1800" b="0" i="0" u="none" strike="noStrike" cap="none" baseline="0">
                <a:solidFill>
                  <a:schemeClr val="lt1"/>
                </a:solidFill>
                <a:latin typeface="Trebuchet MS"/>
                <a:ea typeface="Trebuchet MS"/>
                <a:cs typeface="Trebuchet MS"/>
                <a:sym typeface="Trebuchet MS"/>
              </a:defRPr>
            </a:lvl6pPr>
            <a:lvl7pPr marL="2971800" indent="-228600" algn="l" rtl="0">
              <a:spcBef>
                <a:spcPts val="360"/>
              </a:spcBef>
              <a:buClr>
                <a:schemeClr val="lt1"/>
              </a:buClr>
              <a:buSzPct val="166666"/>
              <a:buFont typeface="Arial"/>
              <a:buChar char="•"/>
              <a:defRPr sz="1800" b="0" i="0" u="none" strike="noStrike" cap="none" baseline="0">
                <a:solidFill>
                  <a:schemeClr val="lt1"/>
                </a:solidFill>
                <a:latin typeface="Trebuchet MS"/>
                <a:ea typeface="Trebuchet MS"/>
                <a:cs typeface="Trebuchet MS"/>
                <a:sym typeface="Trebuchet MS"/>
              </a:defRPr>
            </a:lvl7pPr>
            <a:lvl8pPr marL="3429000" indent="-228600" algn="l" rtl="0">
              <a:spcBef>
                <a:spcPts val="360"/>
              </a:spcBef>
              <a:buClr>
                <a:schemeClr val="lt1"/>
              </a:buClr>
              <a:buSzPct val="100000"/>
              <a:buFont typeface="Courier New"/>
              <a:buChar char="o"/>
              <a:defRPr sz="1800" b="0" i="0" u="none" strike="noStrike" cap="none" baseline="0">
                <a:solidFill>
                  <a:schemeClr val="lt1"/>
                </a:solidFill>
                <a:latin typeface="Trebuchet MS"/>
                <a:ea typeface="Trebuchet MS"/>
                <a:cs typeface="Trebuchet MS"/>
                <a:sym typeface="Trebuchet MS"/>
              </a:defRPr>
            </a:lvl8pPr>
            <a:lvl9pPr marL="3886200" indent="-228600" algn="l" rtl="0">
              <a:spcBef>
                <a:spcPts val="360"/>
              </a:spcBef>
              <a:buClr>
                <a:schemeClr val="lt1"/>
              </a:buClr>
              <a:buSzPct val="100000"/>
              <a:buFont typeface="Wingdings"/>
              <a:buChar char="§"/>
              <a:defRPr sz="1800" b="0" i="0" u="none" strike="noStrike" cap="none" baseline="0">
                <a:solidFill>
                  <a:schemeClr val="lt1"/>
                </a:solidFill>
                <a:latin typeface="Trebuchet MS"/>
                <a:ea typeface="Trebuchet MS"/>
                <a:cs typeface="Trebuchet MS"/>
                <a:sym typeface="Trebuchet M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2.wmf"/><Relationship Id="rId5" Type="http://schemas.openxmlformats.org/officeDocument/2006/relationships/package" Target="../embeddings/Microsoft_Excel_Worksheet1.xlsx"/><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rZT2qbQ1dLc" TargetMode="External"/><Relationship Id="rId2" Type="http://schemas.openxmlformats.org/officeDocument/2006/relationships/hyperlink" Target="http://www.youtube.com/watch?v=aE0_IqkwQ80" TargetMode="External"/><Relationship Id="rId1" Type="http://schemas.openxmlformats.org/officeDocument/2006/relationships/slideLayout" Target="../slideLayouts/slideLayout2.xml"/><Relationship Id="rId5" Type="http://schemas.openxmlformats.org/officeDocument/2006/relationships/hyperlink" Target="https://www.youtube.com/watch?v=oKFkxl64VA4" TargetMode="External"/><Relationship Id="rId4" Type="http://schemas.openxmlformats.org/officeDocument/2006/relationships/hyperlink" Target="https://www.youtube.com/watch?v=nxc-ovn1ijI" TargetMode="Externa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txBox="1">
            <a:spLocks noGrp="1"/>
          </p:cNvSpPr>
          <p:nvPr>
            <p:ph type="ctrTitle"/>
          </p:nvPr>
        </p:nvSpPr>
        <p:spPr>
          <a:xfrm>
            <a:off x="685800" y="2090913"/>
            <a:ext cx="7772400" cy="1650599"/>
          </a:xfrm>
          <a:prstGeom prst="rect">
            <a:avLst/>
          </a:prstGeom>
        </p:spPr>
        <p:txBody>
          <a:bodyPr lIns="91425" tIns="91425" rIns="91425" bIns="91425" anchor="b" anchorCtr="0">
            <a:noAutofit/>
          </a:bodyPr>
          <a:lstStyle/>
          <a:p>
            <a:pPr lvl="0" algn="ctr" rtl="0">
              <a:buNone/>
            </a:pPr>
            <a:r>
              <a:rPr lang="en"/>
              <a:t>Small Animal Pacemaker</a:t>
            </a:r>
          </a:p>
        </p:txBody>
      </p:sp>
      <p:sp>
        <p:nvSpPr>
          <p:cNvPr id="71" name="Shape 71"/>
          <p:cNvSpPr txBox="1">
            <a:spLocks noGrp="1"/>
          </p:cNvSpPr>
          <p:nvPr>
            <p:ph type="subTitle" idx="1"/>
          </p:nvPr>
        </p:nvSpPr>
        <p:spPr>
          <a:xfrm>
            <a:off x="1089609" y="3677355"/>
            <a:ext cx="7035899" cy="1865999"/>
          </a:xfrm>
          <a:prstGeom prst="rect">
            <a:avLst/>
          </a:prstGeom>
        </p:spPr>
        <p:txBody>
          <a:bodyPr lIns="91425" tIns="91425" rIns="91425" bIns="91425" anchor="t" anchorCtr="0">
            <a:noAutofit/>
          </a:bodyPr>
          <a:lstStyle/>
          <a:p>
            <a:pPr lvl="0" algn="ctr" rtl="0">
              <a:buNone/>
            </a:pPr>
            <a:r>
              <a:rPr lang="en" dirty="0"/>
              <a:t>Kassandra Almen</a:t>
            </a:r>
          </a:p>
          <a:p>
            <a:pPr lvl="0" algn="ctr" rtl="0">
              <a:buNone/>
            </a:pPr>
            <a:r>
              <a:rPr lang="en" dirty="0"/>
              <a:t>Courtney Becker</a:t>
            </a:r>
          </a:p>
          <a:p>
            <a:pPr lvl="0" algn="ctr" rtl="0">
              <a:buNone/>
            </a:pPr>
            <a:r>
              <a:rPr lang="en" dirty="0"/>
              <a:t>Gage Bickler</a:t>
            </a:r>
          </a:p>
          <a:p>
            <a:pPr lvl="0" algn="ctr" rtl="0">
              <a:buNone/>
            </a:pPr>
            <a:r>
              <a:rPr lang="en" dirty="0"/>
              <a:t>Jared </a:t>
            </a:r>
            <a:r>
              <a:rPr lang="en" dirty="0" smtClean="0"/>
              <a:t>Hansen</a:t>
            </a:r>
            <a:endParaRPr lang="en" dirty="0"/>
          </a:p>
          <a:p>
            <a:endParaRPr lang="en" dirty="0"/>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Schematic</a:t>
            </a:r>
            <a:endParaRPr lang="en-US"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2133600"/>
            <a:ext cx="7328916" cy="3468434"/>
          </a:xfrm>
          <a:prstGeom prst="rect">
            <a:avLst/>
          </a:prstGeom>
          <a:noFill/>
          <a:ln>
            <a:noFill/>
          </a:ln>
        </p:spPr>
      </p:pic>
    </p:spTree>
    <p:extLst>
      <p:ext uri="{BB962C8B-B14F-4D97-AF65-F5344CB8AC3E}">
        <p14:creationId xmlns:p14="http://schemas.microsoft.com/office/powerpoint/2010/main" val="2036122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PWM Assembly Code Flowchart</a:t>
            </a:r>
            <a:endParaRPr lang="en-US" dirty="0"/>
          </a:p>
        </p:txBody>
      </p:sp>
      <p:pic>
        <p:nvPicPr>
          <p:cNvPr id="1026" name="Picture 2" descr="Z:\ECE 405\Assembly Flowch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600199"/>
            <a:ext cx="4118991" cy="494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9433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Formulas for determining loop constants</a:t>
            </a:r>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p:txBody>
              <a:bodyPr/>
              <a:lstStyle/>
              <a:p>
                <a:r>
                  <a:rPr lang="en-US" sz="1800" dirty="0" smtClean="0"/>
                  <a:t>                                                  </a:t>
                </a:r>
                <a14:m>
                  <m:oMath xmlns:m="http://schemas.openxmlformats.org/officeDocument/2006/math">
                    <m:r>
                      <a:rPr lang="en-US" sz="1800" i="1">
                        <a:latin typeface="Cambria Math"/>
                      </a:rPr>
                      <m:t>𝑓</m:t>
                    </m:r>
                    <m:r>
                      <a:rPr lang="en-US" sz="1800" i="1">
                        <a:latin typeface="Cambria Math"/>
                      </a:rPr>
                      <m:t>=</m:t>
                    </m:r>
                    <m:f>
                      <m:fPr>
                        <m:ctrlPr>
                          <a:rPr lang="en-US" sz="1800" i="1">
                            <a:latin typeface="Cambria Math"/>
                          </a:rPr>
                        </m:ctrlPr>
                      </m:fPr>
                      <m:num>
                        <m:r>
                          <a:rPr lang="en-US" sz="1800" i="1">
                            <a:latin typeface="Cambria Math"/>
                          </a:rPr>
                          <m:t>1</m:t>
                        </m:r>
                      </m:num>
                      <m:den>
                        <m:r>
                          <a:rPr lang="en-US" sz="1800" i="1">
                            <a:latin typeface="Cambria Math"/>
                          </a:rPr>
                          <m:t>𝑇</m:t>
                        </m:r>
                      </m:den>
                    </m:f>
                  </m:oMath>
                </a14:m>
                <a:r>
                  <a:rPr lang="en-US" sz="1800" dirty="0"/>
                  <a:t>	</a:t>
                </a:r>
                <a:endParaRPr lang="en-US" sz="1800" dirty="0" smtClean="0"/>
              </a:p>
              <a:p>
                <a:pPr marL="0" indent="0">
                  <a:buNone/>
                </a:pPr>
                <a:r>
                  <a:rPr lang="en-US" sz="1800" dirty="0"/>
                  <a:t>		    		   </a:t>
                </a:r>
              </a:p>
              <a:p>
                <a:r>
                  <a:rPr lang="en-US" sz="1800" dirty="0" smtClean="0"/>
                  <a:t>                                             </a:t>
                </a:r>
                <a14:m>
                  <m:oMath xmlns:m="http://schemas.openxmlformats.org/officeDocument/2006/math">
                    <m:r>
                      <a:rPr lang="en-US" sz="1800" i="1">
                        <a:latin typeface="Cambria Math"/>
                      </a:rPr>
                      <m:t>𝑑</m:t>
                    </m:r>
                    <m:r>
                      <a:rPr lang="en-US" sz="1800" i="1">
                        <a:latin typeface="Cambria Math"/>
                      </a:rPr>
                      <m:t>=</m:t>
                    </m:r>
                    <m:f>
                      <m:fPr>
                        <m:ctrlPr>
                          <a:rPr lang="en-US" sz="1800" i="1">
                            <a:latin typeface="Cambria Math"/>
                          </a:rPr>
                        </m:ctrlPr>
                      </m:fPr>
                      <m:num>
                        <m:r>
                          <a:rPr lang="en-US" sz="1800" i="1">
                            <a:latin typeface="Cambria Math"/>
                          </a:rPr>
                          <m:t>𝑇𝑖𝑚</m:t>
                        </m:r>
                        <m:sSub>
                          <m:sSubPr>
                            <m:ctrlPr>
                              <a:rPr lang="en-US" sz="1800" i="1">
                                <a:latin typeface="Cambria Math"/>
                              </a:rPr>
                            </m:ctrlPr>
                          </m:sSubPr>
                          <m:e>
                            <m:r>
                              <a:rPr lang="en-US" sz="1800" i="1">
                                <a:latin typeface="Cambria Math"/>
                              </a:rPr>
                              <m:t>𝑒</m:t>
                            </m:r>
                          </m:e>
                          <m:sub>
                            <m:r>
                              <a:rPr lang="en-US" sz="1800" i="1">
                                <a:latin typeface="Cambria Math"/>
                              </a:rPr>
                              <m:t>𝑜𝑛</m:t>
                            </m:r>
                          </m:sub>
                        </m:sSub>
                      </m:num>
                      <m:den>
                        <m:r>
                          <a:rPr lang="en-US" sz="1800" i="1">
                            <a:latin typeface="Cambria Math"/>
                          </a:rPr>
                          <m:t>𝑇</m:t>
                        </m:r>
                      </m:den>
                    </m:f>
                  </m:oMath>
                </a14:m>
                <a:r>
                  <a:rPr lang="en-US" sz="1800" dirty="0"/>
                  <a:t>	 </a:t>
                </a:r>
                <a:endParaRPr lang="en-US" sz="1800" dirty="0" smtClean="0"/>
              </a:p>
              <a:p>
                <a:pPr marL="0" indent="0">
                  <a:buNone/>
                </a:pPr>
                <a:r>
                  <a:rPr lang="en-US" sz="1800" dirty="0"/>
                  <a:t>			                   </a:t>
                </a:r>
              </a:p>
              <a:p>
                <a:r>
                  <a:rPr lang="en-US" sz="1800" dirty="0" smtClean="0"/>
                  <a:t>        </a:t>
                </a:r>
                <a14:m>
                  <m:oMath xmlns:m="http://schemas.openxmlformats.org/officeDocument/2006/math">
                    <m:r>
                      <a:rPr lang="en-US" sz="1800" i="1">
                        <a:latin typeface="Cambria Math"/>
                      </a:rPr>
                      <m:t>𝑇𝑖𝑚</m:t>
                    </m:r>
                    <m:sSub>
                      <m:sSubPr>
                        <m:ctrlPr>
                          <a:rPr lang="en-US" sz="1800" i="1">
                            <a:latin typeface="Cambria Math"/>
                          </a:rPr>
                        </m:ctrlPr>
                      </m:sSubPr>
                      <m:e>
                        <m:r>
                          <a:rPr lang="en-US" sz="1800" i="1">
                            <a:latin typeface="Cambria Math"/>
                          </a:rPr>
                          <m:t>𝑒</m:t>
                        </m:r>
                      </m:e>
                      <m:sub>
                        <m:r>
                          <a:rPr lang="en-US" sz="1800" i="1">
                            <a:latin typeface="Cambria Math"/>
                          </a:rPr>
                          <m:t>𝑜𝑛</m:t>
                        </m:r>
                      </m:sub>
                    </m:sSub>
                    <m:r>
                      <a:rPr lang="en-US" sz="1800" i="1">
                        <a:latin typeface="Cambria Math"/>
                      </a:rPr>
                      <m:t>=</m:t>
                    </m:r>
                    <m:d>
                      <m:dPr>
                        <m:begChr m:val="{"/>
                        <m:endChr m:val="}"/>
                        <m:ctrlPr>
                          <a:rPr lang="en-US" sz="1800" i="1">
                            <a:latin typeface="Cambria Math"/>
                          </a:rPr>
                        </m:ctrlPr>
                      </m:dPr>
                      <m:e>
                        <m:eqArr>
                          <m:eqArrPr>
                            <m:ctrlPr>
                              <a:rPr lang="en-US" sz="1800" i="1">
                                <a:latin typeface="Cambria Math"/>
                              </a:rPr>
                            </m:ctrlPr>
                          </m:eqArrPr>
                          <m:e>
                            <m:r>
                              <a:rPr lang="en-US" sz="1800" i="1">
                                <a:latin typeface="Cambria Math"/>
                              </a:rPr>
                              <m:t>11+3∗</m:t>
                            </m:r>
                            <m:d>
                              <m:dPr>
                                <m:ctrlPr>
                                  <a:rPr lang="en-US" sz="1800" i="1">
                                    <a:latin typeface="Cambria Math"/>
                                  </a:rPr>
                                </m:ctrlPr>
                              </m:dPr>
                              <m:e>
                                <m:r>
                                  <a:rPr lang="en-US" sz="1800" i="1">
                                    <a:latin typeface="Cambria Math"/>
                                  </a:rPr>
                                  <m:t>𝑐𝑜𝑢𝑛𝑡𝑒𝑟</m:t>
                                </m:r>
                                <m:r>
                                  <a:rPr lang="en-US" sz="1800" i="1">
                                    <a:latin typeface="Cambria Math"/>
                                  </a:rPr>
                                  <m:t>−1</m:t>
                                </m:r>
                              </m:e>
                            </m:d>
                            <m:r>
                              <a:rPr lang="en-US" sz="1800" i="1">
                                <a:latin typeface="Cambria Math"/>
                              </a:rPr>
                              <m:t>+</m:t>
                            </m:r>
                          </m:e>
                          <m:e>
                            <m:d>
                              <m:dPr>
                                <m:begChr m:val="["/>
                                <m:endChr m:val="]"/>
                                <m:ctrlPr>
                                  <a:rPr lang="en-US" sz="1800" i="1">
                                    <a:latin typeface="Cambria Math"/>
                                  </a:rPr>
                                </m:ctrlPr>
                              </m:dPr>
                              <m:e>
                                <m:d>
                                  <m:dPr>
                                    <m:ctrlPr>
                                      <a:rPr lang="en-US" sz="1800" i="1">
                                        <a:latin typeface="Cambria Math"/>
                                      </a:rPr>
                                    </m:ctrlPr>
                                  </m:dPr>
                                  <m:e>
                                    <m:r>
                                      <a:rPr lang="en-US" sz="1800" i="1">
                                        <a:latin typeface="Cambria Math"/>
                                      </a:rPr>
                                      <m:t>6+3∗</m:t>
                                    </m:r>
                                    <m:d>
                                      <m:dPr>
                                        <m:ctrlPr>
                                          <a:rPr lang="en-US" sz="1800" i="1">
                                            <a:latin typeface="Cambria Math"/>
                                          </a:rPr>
                                        </m:ctrlPr>
                                      </m:dPr>
                                      <m:e>
                                        <m:r>
                                          <a:rPr lang="en-US" sz="1800" i="1">
                                            <a:latin typeface="Cambria Math"/>
                                          </a:rPr>
                                          <m:t>𝑐𝑜𝑢𝑛𝑡𝑒𝑟</m:t>
                                        </m:r>
                                        <m:r>
                                          <a:rPr lang="en-US" sz="1800" i="1">
                                            <a:latin typeface="Cambria Math"/>
                                          </a:rPr>
                                          <m:t>−1</m:t>
                                        </m:r>
                                      </m:e>
                                    </m:d>
                                  </m:e>
                                </m:d>
                                <m:r>
                                  <a:rPr lang="en-US" sz="1800" i="1">
                                    <a:latin typeface="Cambria Math"/>
                                  </a:rPr>
                                  <m:t>∗</m:t>
                                </m:r>
                                <m:d>
                                  <m:dPr>
                                    <m:ctrlPr>
                                      <a:rPr lang="en-US" sz="1800" i="1">
                                        <a:latin typeface="Cambria Math"/>
                                      </a:rPr>
                                    </m:ctrlPr>
                                  </m:dPr>
                                  <m:e>
                                    <m:r>
                                      <a:rPr lang="en-US" sz="1800" i="1">
                                        <a:latin typeface="Cambria Math"/>
                                      </a:rPr>
                                      <m:t>𝑐𝑜𝑢𝑛𝑡𝑒𝑟</m:t>
                                    </m:r>
                                    <m:r>
                                      <a:rPr lang="en-US" sz="1800" i="1">
                                        <a:latin typeface="Cambria Math"/>
                                      </a:rPr>
                                      <m:t>1−1</m:t>
                                    </m:r>
                                  </m:e>
                                </m:d>
                              </m:e>
                            </m:d>
                            <m:r>
                              <a:rPr lang="en-US" sz="1800" i="1">
                                <a:latin typeface="Cambria Math"/>
                              </a:rPr>
                              <m:t>+4</m:t>
                            </m:r>
                          </m:e>
                        </m:eqArr>
                      </m:e>
                    </m:d>
                    <m:r>
                      <a:rPr lang="en-US" sz="1800" i="1">
                        <a:latin typeface="Cambria Math"/>
                      </a:rPr>
                      <m:t>∗</m:t>
                    </m:r>
                    <m:sSup>
                      <m:sSupPr>
                        <m:ctrlPr>
                          <a:rPr lang="en-US" sz="1800" i="1">
                            <a:latin typeface="Cambria Math"/>
                          </a:rPr>
                        </m:ctrlPr>
                      </m:sSupPr>
                      <m:e>
                        <m:r>
                          <a:rPr lang="en-US" sz="1800" i="1">
                            <a:latin typeface="Cambria Math"/>
                          </a:rPr>
                          <m:t>10</m:t>
                        </m:r>
                      </m:e>
                      <m:sup>
                        <m:r>
                          <a:rPr lang="en-US" sz="1800" i="1">
                            <a:latin typeface="Cambria Math"/>
                          </a:rPr>
                          <m:t>−6</m:t>
                        </m:r>
                      </m:sup>
                    </m:sSup>
                  </m:oMath>
                </a14:m>
                <a:r>
                  <a:rPr lang="en-US" sz="1800" dirty="0"/>
                  <a:t>	    </a:t>
                </a:r>
              </a:p>
              <a:p>
                <a:r>
                  <a:rPr lang="en-US" sz="1800" dirty="0" smtClean="0"/>
                  <a:t>       </a:t>
                </a:r>
                <a14:m>
                  <m:oMath xmlns:m="http://schemas.openxmlformats.org/officeDocument/2006/math">
                    <m:r>
                      <a:rPr lang="en-US" sz="1800" i="1">
                        <a:latin typeface="Cambria Math"/>
                      </a:rPr>
                      <m:t>𝑇𝑖𝑚</m:t>
                    </m:r>
                    <m:sSub>
                      <m:sSubPr>
                        <m:ctrlPr>
                          <a:rPr lang="en-US" sz="1800" i="1">
                            <a:latin typeface="Cambria Math"/>
                          </a:rPr>
                        </m:ctrlPr>
                      </m:sSubPr>
                      <m:e>
                        <m:r>
                          <a:rPr lang="en-US" sz="1800" i="1">
                            <a:latin typeface="Cambria Math"/>
                          </a:rPr>
                          <m:t>𝑒</m:t>
                        </m:r>
                      </m:e>
                      <m:sub>
                        <m:r>
                          <a:rPr lang="en-US" sz="1800" i="1">
                            <a:latin typeface="Cambria Math"/>
                          </a:rPr>
                          <m:t>𝑜𝑓𝑓</m:t>
                        </m:r>
                      </m:sub>
                    </m:sSub>
                    <m:r>
                      <a:rPr lang="en-US" sz="1800" i="1">
                        <a:latin typeface="Cambria Math"/>
                      </a:rPr>
                      <m:t>= </m:t>
                    </m:r>
                    <m:d>
                      <m:dPr>
                        <m:begChr m:val="{"/>
                        <m:endChr m:val="}"/>
                        <m:ctrlPr>
                          <a:rPr lang="en-US" sz="1800" i="1">
                            <a:latin typeface="Cambria Math"/>
                          </a:rPr>
                        </m:ctrlPr>
                      </m:dPr>
                      <m:e>
                        <m:eqArr>
                          <m:eqArrPr>
                            <m:ctrlPr>
                              <a:rPr lang="en-US" sz="1800" i="1">
                                <a:latin typeface="Cambria Math"/>
                              </a:rPr>
                            </m:ctrlPr>
                          </m:eqArrPr>
                          <m:e>
                            <m:r>
                              <a:rPr lang="en-US" sz="1800" i="1">
                                <a:latin typeface="Cambria Math"/>
                              </a:rPr>
                              <m:t>11+3∗</m:t>
                            </m:r>
                            <m:d>
                              <m:dPr>
                                <m:ctrlPr>
                                  <a:rPr lang="en-US" sz="1800" i="1">
                                    <a:latin typeface="Cambria Math"/>
                                  </a:rPr>
                                </m:ctrlPr>
                              </m:dPr>
                              <m:e>
                                <m:r>
                                  <a:rPr lang="en-US" sz="1800" i="1">
                                    <a:latin typeface="Cambria Math"/>
                                  </a:rPr>
                                  <m:t>𝑐𝑜𝑢𝑛𝑡𝑒𝑟</m:t>
                                </m:r>
                                <m:r>
                                  <a:rPr lang="en-US" sz="1800" i="1">
                                    <a:latin typeface="Cambria Math"/>
                                  </a:rPr>
                                  <m:t>−1</m:t>
                                </m:r>
                              </m:e>
                            </m:d>
                            <m:r>
                              <a:rPr lang="en-US" sz="1800" i="1">
                                <a:latin typeface="Cambria Math"/>
                              </a:rPr>
                              <m:t>+</m:t>
                            </m:r>
                          </m:e>
                          <m:e>
                            <m:d>
                              <m:dPr>
                                <m:begChr m:val="["/>
                                <m:endChr m:val="]"/>
                                <m:ctrlPr>
                                  <a:rPr lang="en-US" sz="1800" i="1">
                                    <a:latin typeface="Cambria Math"/>
                                  </a:rPr>
                                </m:ctrlPr>
                              </m:dPr>
                              <m:e>
                                <m:d>
                                  <m:dPr>
                                    <m:ctrlPr>
                                      <a:rPr lang="en-US" sz="1800" i="1">
                                        <a:latin typeface="Cambria Math"/>
                                      </a:rPr>
                                    </m:ctrlPr>
                                  </m:dPr>
                                  <m:e>
                                    <m:r>
                                      <a:rPr lang="en-US" sz="1800" i="1">
                                        <a:latin typeface="Cambria Math"/>
                                      </a:rPr>
                                      <m:t>6+3∗</m:t>
                                    </m:r>
                                    <m:d>
                                      <m:dPr>
                                        <m:ctrlPr>
                                          <a:rPr lang="en-US" sz="1800" i="1">
                                            <a:latin typeface="Cambria Math"/>
                                          </a:rPr>
                                        </m:ctrlPr>
                                      </m:dPr>
                                      <m:e>
                                        <m:r>
                                          <a:rPr lang="en-US" sz="1800" i="1">
                                            <a:latin typeface="Cambria Math"/>
                                          </a:rPr>
                                          <m:t>𝑐𝑜𝑢𝑛𝑡𝑒𝑟</m:t>
                                        </m:r>
                                        <m:r>
                                          <a:rPr lang="en-US" sz="1800" i="1">
                                            <a:latin typeface="Cambria Math"/>
                                          </a:rPr>
                                          <m:t>−1</m:t>
                                        </m:r>
                                      </m:e>
                                    </m:d>
                                  </m:e>
                                </m:d>
                                <m:r>
                                  <a:rPr lang="en-US" sz="1800" i="1">
                                    <a:latin typeface="Cambria Math"/>
                                  </a:rPr>
                                  <m:t>∗</m:t>
                                </m:r>
                                <m:d>
                                  <m:dPr>
                                    <m:ctrlPr>
                                      <a:rPr lang="en-US" sz="1800" i="1">
                                        <a:latin typeface="Cambria Math"/>
                                      </a:rPr>
                                    </m:ctrlPr>
                                  </m:dPr>
                                  <m:e>
                                    <m:r>
                                      <a:rPr lang="en-US" sz="1800" i="1">
                                        <a:latin typeface="Cambria Math"/>
                                      </a:rPr>
                                      <m:t>𝑐𝑜𝑢𝑛𝑡𝑒𝑟</m:t>
                                    </m:r>
                                    <m:r>
                                      <a:rPr lang="en-US" sz="1800" i="1">
                                        <a:latin typeface="Cambria Math"/>
                                      </a:rPr>
                                      <m:t>1−1</m:t>
                                    </m:r>
                                  </m:e>
                                </m:d>
                              </m:e>
                            </m:d>
                            <m:r>
                              <a:rPr lang="en-US" sz="1800" i="1">
                                <a:latin typeface="Cambria Math"/>
                              </a:rPr>
                              <m:t>+4</m:t>
                            </m:r>
                          </m:e>
                        </m:eqArr>
                      </m:e>
                    </m:d>
                    <m:r>
                      <a:rPr lang="en-US" sz="1800" i="1">
                        <a:latin typeface="Cambria Math"/>
                      </a:rPr>
                      <m:t>∗</m:t>
                    </m:r>
                    <m:sSup>
                      <m:sSupPr>
                        <m:ctrlPr>
                          <a:rPr lang="en-US" sz="1800" i="1">
                            <a:latin typeface="Cambria Math"/>
                          </a:rPr>
                        </m:ctrlPr>
                      </m:sSupPr>
                      <m:e>
                        <m:r>
                          <a:rPr lang="en-US" sz="1800" i="1">
                            <a:latin typeface="Cambria Math"/>
                          </a:rPr>
                          <m:t>10</m:t>
                        </m:r>
                      </m:e>
                      <m:sup>
                        <m:r>
                          <a:rPr lang="en-US" sz="1800" i="1">
                            <a:latin typeface="Cambria Math"/>
                          </a:rPr>
                          <m:t>−6</m:t>
                        </m:r>
                      </m:sup>
                    </m:sSup>
                  </m:oMath>
                </a14:m>
                <a:r>
                  <a:rPr lang="en-US" sz="1800" dirty="0"/>
                  <a:t>       </a:t>
                </a:r>
                <a:endParaRPr lang="en-US" sz="1800" dirty="0" smtClean="0"/>
              </a:p>
              <a:p>
                <a:pPr marL="0" indent="0">
                  <a:buNone/>
                </a:pPr>
                <a:r>
                  <a:rPr lang="en-US" sz="1800" dirty="0" smtClean="0"/>
                  <a:t> </a:t>
                </a:r>
                <a:endParaRPr lang="en-US" sz="1800" dirty="0"/>
              </a:p>
              <a:p>
                <a:r>
                  <a:rPr lang="en-US" sz="1800" dirty="0" smtClean="0"/>
                  <a:t>                      </a:t>
                </a:r>
                <a:r>
                  <a:rPr lang="en-US" sz="1800" dirty="0"/>
                  <a:t> </a:t>
                </a:r>
                <a14:m>
                  <m:oMath xmlns:m="http://schemas.openxmlformats.org/officeDocument/2006/math">
                    <m:r>
                      <a:rPr lang="en-US" sz="1800" i="1">
                        <a:latin typeface="Cambria Math"/>
                      </a:rPr>
                      <m:t> </m:t>
                    </m:r>
                    <m:r>
                      <a:rPr lang="en-US" sz="1800" b="0" i="1" smtClean="0">
                        <a:latin typeface="Cambria Math"/>
                      </a:rPr>
                      <m:t>                 </m:t>
                    </m:r>
                    <m:r>
                      <a:rPr lang="en-US" sz="1800" i="1">
                        <a:latin typeface="Cambria Math"/>
                      </a:rPr>
                      <m:t>𝑇𝑖𝑚</m:t>
                    </m:r>
                    <m:sSub>
                      <m:sSubPr>
                        <m:ctrlPr>
                          <a:rPr lang="en-US" sz="1800" i="1">
                            <a:latin typeface="Cambria Math"/>
                          </a:rPr>
                        </m:ctrlPr>
                      </m:sSubPr>
                      <m:e>
                        <m:r>
                          <a:rPr lang="en-US" sz="1800" i="1">
                            <a:latin typeface="Cambria Math"/>
                          </a:rPr>
                          <m:t>𝑒</m:t>
                        </m:r>
                      </m:e>
                      <m:sub>
                        <m:r>
                          <a:rPr lang="en-US" sz="1800" i="1">
                            <a:latin typeface="Cambria Math"/>
                          </a:rPr>
                          <m:t>𝑜𝑛</m:t>
                        </m:r>
                      </m:sub>
                    </m:sSub>
                    <m:r>
                      <a:rPr lang="en-US" sz="1800" i="1">
                        <a:latin typeface="Cambria Math"/>
                      </a:rPr>
                      <m:t>+</m:t>
                    </m:r>
                    <m:r>
                      <a:rPr lang="en-US" sz="1800" i="1">
                        <a:latin typeface="Cambria Math"/>
                      </a:rPr>
                      <m:t>𝑇𝑖𝑚</m:t>
                    </m:r>
                    <m:sSub>
                      <m:sSubPr>
                        <m:ctrlPr>
                          <a:rPr lang="en-US" sz="1800" i="1">
                            <a:latin typeface="Cambria Math"/>
                          </a:rPr>
                        </m:ctrlPr>
                      </m:sSubPr>
                      <m:e>
                        <m:r>
                          <a:rPr lang="en-US" sz="1800" i="1">
                            <a:latin typeface="Cambria Math"/>
                          </a:rPr>
                          <m:t>𝑒</m:t>
                        </m:r>
                      </m:e>
                      <m:sub>
                        <m:r>
                          <a:rPr lang="en-US" sz="1800" i="1">
                            <a:latin typeface="Cambria Math"/>
                          </a:rPr>
                          <m:t>𝑜𝑓𝑓</m:t>
                        </m:r>
                      </m:sub>
                    </m:sSub>
                    <m:r>
                      <a:rPr lang="en-US" sz="1800" i="1">
                        <a:latin typeface="Cambria Math"/>
                      </a:rPr>
                      <m:t>=</m:t>
                    </m:r>
                    <m:r>
                      <a:rPr lang="en-US" sz="1800" i="1">
                        <a:latin typeface="Cambria Math"/>
                      </a:rPr>
                      <m:t>𝑇</m:t>
                    </m:r>
                  </m:oMath>
                </a14:m>
                <a:endParaRPr lang="en-US" sz="1800" dirty="0"/>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blipFill rotWithShape="1">
                <a:blip r:embed="rId3"/>
                <a:stretch>
                  <a:fillRect l="-1481" t="-1597"/>
                </a:stretch>
              </a:blipFill>
            </p:spPr>
            <p:txBody>
              <a:bodyPr/>
              <a:lstStyle/>
              <a:p>
                <a:r>
                  <a:rPr lang="en-US">
                    <a:noFill/>
                  </a:rPr>
                  <a:t> </a:t>
                </a:r>
              </a:p>
            </p:txBody>
          </p:sp>
        </mc:Fallback>
      </mc:AlternateContent>
    </p:spTree>
    <p:extLst>
      <p:ext uri="{BB962C8B-B14F-4D97-AF65-F5344CB8AC3E}">
        <p14:creationId xmlns:p14="http://schemas.microsoft.com/office/powerpoint/2010/main" val="1961558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Voltage Regulation </a:t>
            </a:r>
            <a:r>
              <a:rPr lang="en-US" dirty="0"/>
              <a:t/>
            </a:r>
            <a:br>
              <a:rPr lang="en-US" dirty="0"/>
            </a:br>
            <a:r>
              <a:rPr lang="en-US" dirty="0" smtClean="0"/>
              <a:t>Engineering Analysis</a:t>
            </a:r>
            <a:endParaRPr lang="en-US" dirty="0"/>
          </a:p>
        </p:txBody>
      </p:sp>
      <mc:AlternateContent xmlns:mc="http://schemas.openxmlformats.org/markup-compatibility/2006">
        <mc:Choice xmlns:a14="http://schemas.microsoft.com/office/drawing/2010/main" Requires="a14">
          <p:sp>
            <p:nvSpPr>
              <p:cNvPr id="3" name="Text Placeholder 2"/>
              <p:cNvSpPr>
                <a:spLocks noGrp="1"/>
              </p:cNvSpPr>
              <p:nvPr>
                <p:ph type="body" idx="1"/>
              </p:nvPr>
            </p:nvSpPr>
            <p:spPr>
              <a:xfrm>
                <a:off x="457200" y="1600200"/>
                <a:ext cx="8458200" cy="4967700"/>
              </a:xfrm>
            </p:spPr>
            <p:txBody>
              <a:bodyPr/>
              <a:lstStyle/>
              <a:p>
                <a14:m>
                  <m:oMath xmlns:m="http://schemas.openxmlformats.org/officeDocument/2006/math">
                    <m:r>
                      <a:rPr lang="en-US" sz="1600" i="1" smtClean="0">
                        <a:latin typeface="Cambria Math"/>
                      </a:rPr>
                      <m:t>3</m:t>
                    </m:r>
                    <m:r>
                      <a:rPr lang="en-US" sz="1600" i="1" smtClean="0">
                        <a:latin typeface="Cambria Math"/>
                      </a:rPr>
                      <m:t>𝑉</m:t>
                    </m:r>
                    <m:r>
                      <a:rPr lang="en-US" sz="1600" i="1" smtClean="0">
                        <a:latin typeface="Cambria Math"/>
                      </a:rPr>
                      <m:t>−0.9</m:t>
                    </m:r>
                    <m:r>
                      <a:rPr lang="en-US" sz="1600" i="1" smtClean="0">
                        <a:latin typeface="Cambria Math"/>
                      </a:rPr>
                      <m:t>𝑉</m:t>
                    </m:r>
                    <m:r>
                      <a:rPr lang="en-US" sz="1600" i="1" smtClean="0">
                        <a:latin typeface="Cambria Math"/>
                      </a:rPr>
                      <m:t>−200</m:t>
                    </m:r>
                    <m:r>
                      <a:rPr lang="en-US" sz="1600" i="1" smtClean="0">
                        <a:latin typeface="Cambria Math"/>
                      </a:rPr>
                      <m:t>𝐾</m:t>
                    </m:r>
                    <m:r>
                      <a:rPr lang="en-US" sz="1600" i="1" smtClean="0">
                        <a:latin typeface="Cambria Math"/>
                      </a:rPr>
                      <m:t>∗</m:t>
                    </m:r>
                    <m:sSub>
                      <m:sSubPr>
                        <m:ctrlPr>
                          <a:rPr lang="en-US" sz="1600" i="1">
                            <a:latin typeface="Cambria Math"/>
                          </a:rPr>
                        </m:ctrlPr>
                      </m:sSubPr>
                      <m:e>
                        <m:r>
                          <a:rPr lang="en-US" sz="1600" i="1">
                            <a:latin typeface="Cambria Math"/>
                          </a:rPr>
                          <m:t>𝐼</m:t>
                        </m:r>
                      </m:e>
                      <m:sub>
                        <m:r>
                          <a:rPr lang="en-US" sz="1600" i="1">
                            <a:latin typeface="Cambria Math"/>
                          </a:rPr>
                          <m:t>𝑏</m:t>
                        </m:r>
                      </m:sub>
                    </m:sSub>
                    <m:r>
                      <a:rPr lang="en-US" sz="1600" i="1">
                        <a:latin typeface="Cambria Math"/>
                      </a:rPr>
                      <m:t>=1.6616</m:t>
                    </m:r>
                    <m:r>
                      <a:rPr lang="en-US" sz="1600" i="1">
                        <a:latin typeface="Cambria Math"/>
                      </a:rPr>
                      <m:t>𝑉</m:t>
                    </m:r>
                  </m:oMath>
                </a14:m>
                <a:endParaRPr lang="en-US" sz="1600" dirty="0"/>
              </a:p>
              <a:p>
                <a:pPr marL="0" indent="0">
                  <a:buNone/>
                </a:pPr>
                <a:r>
                  <a:rPr lang="en-US" sz="1600" dirty="0"/>
                  <a:t> </a:t>
                </a:r>
              </a:p>
              <a:p>
                <a14:m>
                  <m:oMath xmlns:m="http://schemas.openxmlformats.org/officeDocument/2006/math">
                    <m:sSub>
                      <m:sSubPr>
                        <m:ctrlPr>
                          <a:rPr lang="en-US" sz="1600" i="1">
                            <a:latin typeface="Cambria Math"/>
                          </a:rPr>
                        </m:ctrlPr>
                      </m:sSubPr>
                      <m:e>
                        <m:r>
                          <a:rPr lang="en-US" sz="1600" i="1">
                            <a:latin typeface="Cambria Math"/>
                          </a:rPr>
                          <m:t>𝐼</m:t>
                        </m:r>
                      </m:e>
                      <m:sub>
                        <m:r>
                          <a:rPr lang="en-US" sz="1600" i="1">
                            <a:latin typeface="Cambria Math"/>
                          </a:rPr>
                          <m:t>𝑏</m:t>
                        </m:r>
                      </m:sub>
                    </m:sSub>
                    <m:r>
                      <a:rPr lang="en-US" sz="1600" i="1">
                        <a:latin typeface="Cambria Math"/>
                      </a:rPr>
                      <m:t>=</m:t>
                    </m:r>
                    <m:f>
                      <m:fPr>
                        <m:ctrlPr>
                          <a:rPr lang="en-US" sz="1600" i="1">
                            <a:latin typeface="Cambria Math"/>
                          </a:rPr>
                        </m:ctrlPr>
                      </m:fPr>
                      <m:num>
                        <m:r>
                          <a:rPr lang="en-US" sz="1600" i="1">
                            <a:latin typeface="Cambria Math"/>
                          </a:rPr>
                          <m:t>1.6616−2.1</m:t>
                        </m:r>
                      </m:num>
                      <m:den>
                        <m:r>
                          <a:rPr lang="en-US" sz="1600" b="0" i="1" smtClean="0">
                            <a:latin typeface="Cambria Math"/>
                          </a:rPr>
                          <m:t>1.1</m:t>
                        </m:r>
                        <m:r>
                          <a:rPr lang="en-US" sz="1600" b="0" i="1" smtClean="0">
                            <a:latin typeface="Cambria Math"/>
                          </a:rPr>
                          <m:t>𝑀</m:t>
                        </m:r>
                      </m:den>
                    </m:f>
                  </m:oMath>
                </a14:m>
                <a:endParaRPr lang="en-US" sz="1600" dirty="0" smtClean="0"/>
              </a:p>
              <a:p>
                <a:pPr marL="0" indent="0">
                  <a:buNone/>
                </a:pPr>
                <a:r>
                  <a:rPr lang="en-US" sz="1600" dirty="0"/>
                  <a:t> </a:t>
                </a:r>
              </a:p>
              <a:p>
                <a14:m>
                  <m:oMath xmlns:m="http://schemas.openxmlformats.org/officeDocument/2006/math">
                    <m:sSub>
                      <m:sSubPr>
                        <m:ctrlPr>
                          <a:rPr lang="en-US" sz="1600" i="1">
                            <a:latin typeface="Cambria Math"/>
                          </a:rPr>
                        </m:ctrlPr>
                      </m:sSubPr>
                      <m:e>
                        <m:r>
                          <a:rPr lang="en-US" sz="1600" i="1">
                            <a:latin typeface="Cambria Math"/>
                          </a:rPr>
                          <m:t>𝐼</m:t>
                        </m:r>
                      </m:e>
                      <m:sub>
                        <m:r>
                          <a:rPr lang="en-US" sz="1600" i="1">
                            <a:latin typeface="Cambria Math"/>
                          </a:rPr>
                          <m:t>𝑏</m:t>
                        </m:r>
                      </m:sub>
                    </m:sSub>
                    <m:r>
                      <a:rPr lang="en-US" sz="1600" i="1">
                        <a:latin typeface="Cambria Math"/>
                      </a:rPr>
                      <m:t>=</m:t>
                    </m:r>
                    <m:r>
                      <a:rPr lang="en-US" sz="1600" b="0" i="1" smtClean="0">
                        <a:latin typeface="Cambria Math"/>
                      </a:rPr>
                      <m:t>4.242</m:t>
                    </m:r>
                    <m:r>
                      <a:rPr lang="en-US" sz="1600" i="1">
                        <a:latin typeface="Cambria Math"/>
                      </a:rPr>
                      <m:t> </m:t>
                    </m:r>
                    <m:r>
                      <a:rPr lang="en-US" sz="1600" i="1">
                        <a:latin typeface="Cambria Math"/>
                      </a:rPr>
                      <m:t>𝜇</m:t>
                    </m:r>
                    <m:r>
                      <a:rPr lang="en-US" sz="1600" i="1">
                        <a:latin typeface="Cambria Math"/>
                      </a:rPr>
                      <m:t>𝐴</m:t>
                    </m:r>
                  </m:oMath>
                </a14:m>
                <a:endParaRPr lang="en-US" sz="1600" dirty="0" smtClean="0"/>
              </a:p>
              <a:p>
                <a:pPr marL="0" indent="0">
                  <a:buNone/>
                </a:pPr>
                <a:r>
                  <a:rPr lang="en-US" sz="1600" dirty="0"/>
                  <a:t> </a:t>
                </a:r>
              </a:p>
              <a:p>
                <a14:m>
                  <m:oMath xmlns:m="http://schemas.openxmlformats.org/officeDocument/2006/math">
                    <m:sSub>
                      <m:sSubPr>
                        <m:ctrlPr>
                          <a:rPr lang="en-US" sz="1600" i="1">
                            <a:latin typeface="Cambria Math"/>
                          </a:rPr>
                        </m:ctrlPr>
                      </m:sSubPr>
                      <m:e>
                        <m:r>
                          <a:rPr lang="en-US" sz="1600" i="1">
                            <a:latin typeface="Cambria Math"/>
                          </a:rPr>
                          <m:t>𝐼</m:t>
                        </m:r>
                      </m:e>
                      <m:sub>
                        <m:r>
                          <a:rPr lang="en-US" sz="1600" i="1">
                            <a:latin typeface="Cambria Math"/>
                          </a:rPr>
                          <m:t>𝑐</m:t>
                        </m:r>
                      </m:sub>
                    </m:sSub>
                    <m:r>
                      <a:rPr lang="en-US" sz="1600" i="1">
                        <a:latin typeface="Cambria Math"/>
                      </a:rPr>
                      <m:t>=</m:t>
                    </m:r>
                    <m:r>
                      <a:rPr lang="en-US" sz="1600" i="1">
                        <a:latin typeface="Cambria Math"/>
                      </a:rPr>
                      <m:t>𝛽</m:t>
                    </m:r>
                    <m:sSub>
                      <m:sSubPr>
                        <m:ctrlPr>
                          <a:rPr lang="en-US" sz="1600" i="1">
                            <a:latin typeface="Cambria Math"/>
                          </a:rPr>
                        </m:ctrlPr>
                      </m:sSubPr>
                      <m:e>
                        <m:r>
                          <a:rPr lang="en-US" sz="1600" i="1">
                            <a:latin typeface="Cambria Math"/>
                          </a:rPr>
                          <m:t>𝐼</m:t>
                        </m:r>
                      </m:e>
                      <m:sub>
                        <m:r>
                          <a:rPr lang="en-US" sz="1600" i="1">
                            <a:latin typeface="Cambria Math"/>
                          </a:rPr>
                          <m:t>𝑏</m:t>
                        </m:r>
                      </m:sub>
                    </m:sSub>
                  </m:oMath>
                </a14:m>
                <a:endParaRPr lang="en-US" sz="1600" dirty="0"/>
              </a:p>
              <a:p>
                <a:pPr marL="0" indent="0">
                  <a:buNone/>
                </a:pPr>
                <a:endParaRPr lang="en-US" sz="1600" dirty="0"/>
              </a:p>
              <a:p>
                <a14:m>
                  <m:oMath xmlns:m="http://schemas.openxmlformats.org/officeDocument/2006/math">
                    <m:sSub>
                      <m:sSubPr>
                        <m:ctrlPr>
                          <a:rPr lang="en-US" sz="1600" i="1">
                            <a:latin typeface="Cambria Math"/>
                          </a:rPr>
                        </m:ctrlPr>
                      </m:sSubPr>
                      <m:e>
                        <m:r>
                          <a:rPr lang="en-US" sz="1600" i="1">
                            <a:latin typeface="Cambria Math"/>
                          </a:rPr>
                          <m:t>𝐼</m:t>
                        </m:r>
                      </m:e>
                      <m:sub>
                        <m:r>
                          <a:rPr lang="en-US" sz="1600" i="1">
                            <a:latin typeface="Cambria Math"/>
                          </a:rPr>
                          <m:t>𝐶</m:t>
                        </m:r>
                      </m:sub>
                    </m:sSub>
                    <m:r>
                      <a:rPr lang="en-US" sz="1600" i="1">
                        <a:latin typeface="Cambria Math"/>
                      </a:rPr>
                      <m:t>=0.</m:t>
                    </m:r>
                    <m:r>
                      <a:rPr lang="en-US" sz="1600" b="0" i="1" smtClean="0">
                        <a:latin typeface="Cambria Math"/>
                      </a:rPr>
                      <m:t>8526</m:t>
                    </m:r>
                    <m:r>
                      <a:rPr lang="en-US" sz="1600" i="1">
                        <a:latin typeface="Cambria Math"/>
                      </a:rPr>
                      <m:t> </m:t>
                    </m:r>
                    <m:r>
                      <a:rPr lang="en-US" sz="1600" i="1">
                        <a:latin typeface="Cambria Math"/>
                      </a:rPr>
                      <m:t>𝑚𝐴</m:t>
                    </m:r>
                  </m:oMath>
                </a14:m>
                <a:endParaRPr lang="en-US" sz="1600" dirty="0" smtClean="0"/>
              </a:p>
              <a:p>
                <a:r>
                  <a:rPr lang="en-US" sz="1600" dirty="0"/>
                  <a:t>Using a resistor (R) and capacitor (C) in parallel to represent the mouse heart we have:</a:t>
                </a:r>
                <a14:m>
                  <m:oMath xmlns:m="http://schemas.openxmlformats.org/officeDocument/2006/math">
                    <m:r>
                      <a:rPr lang="en-US" sz="1600">
                        <a:latin typeface="Cambria Math"/>
                      </a:rPr>
                      <m:t> </m:t>
                    </m:r>
                    <m:r>
                      <a:rPr lang="en-US" sz="1600" i="1">
                        <a:latin typeface="Cambria Math"/>
                      </a:rPr>
                      <m:t>𝑉𝑜𝑢𝑡</m:t>
                    </m:r>
                    <m:r>
                      <a:rPr lang="en-US" sz="1600" i="1">
                        <a:latin typeface="Cambria Math"/>
                      </a:rPr>
                      <m:t>=</m:t>
                    </m:r>
                    <m:r>
                      <a:rPr lang="en-US" sz="1600" i="1">
                        <a:latin typeface="Cambria Math"/>
                      </a:rPr>
                      <m:t>𝑉𝑐𝑎𝑝</m:t>
                    </m:r>
                    <m:r>
                      <a:rPr lang="en-US" sz="1600" i="1">
                        <a:latin typeface="Cambria Math"/>
                      </a:rPr>
                      <m:t>=</m:t>
                    </m:r>
                    <m:r>
                      <a:rPr lang="en-US" sz="1600" i="1">
                        <a:latin typeface="Cambria Math"/>
                      </a:rPr>
                      <m:t>𝑉𝑟𝑒𝑠</m:t>
                    </m:r>
                  </m:oMath>
                </a14:m>
                <a:endParaRPr lang="en-US" sz="1600" dirty="0"/>
              </a:p>
              <a:p>
                <a:r>
                  <a:rPr lang="en-US" sz="1600" dirty="0"/>
                  <a:t>With I1 being the current through the resistor and I2 the current through the capacitor</a:t>
                </a:r>
              </a:p>
              <a:p>
                <a:endParaRPr lang="en-US" sz="1200" dirty="0"/>
              </a:p>
              <a:p>
                <a:pPr marL="0" indent="0">
                  <a:buNone/>
                </a:pPr>
                <a:endParaRPr lang="en-US" dirty="0"/>
              </a:p>
            </p:txBody>
          </p:sp>
        </mc:Choice>
        <mc:Fallback>
          <p:sp>
            <p:nvSpPr>
              <p:cNvPr id="3" name="Text Placeholder 2"/>
              <p:cNvSpPr>
                <a:spLocks noGrp="1" noRot="1" noChangeAspect="1" noMove="1" noResize="1" noEditPoints="1" noAdjustHandles="1" noChangeArrowheads="1" noChangeShapeType="1" noTextEdit="1"/>
              </p:cNvSpPr>
              <p:nvPr>
                <p:ph type="body" idx="1"/>
              </p:nvPr>
            </p:nvSpPr>
            <p:spPr>
              <a:xfrm>
                <a:off x="457200" y="1600200"/>
                <a:ext cx="8458200" cy="4967700"/>
              </a:xfrm>
              <a:blipFill rotWithShape="1">
                <a:blip r:embed="rId3"/>
                <a:stretch>
                  <a:fillRect l="-1225" t="-2457"/>
                </a:stretch>
              </a:blipFill>
            </p:spPr>
            <p:txBody>
              <a:bodyPr/>
              <a:lstStyle/>
              <a:p>
                <a:r>
                  <a:rPr lang="en-US">
                    <a:noFill/>
                  </a:rPr>
                  <a:t> </a:t>
                </a:r>
              </a:p>
            </p:txBody>
          </p:sp>
        </mc:Fallback>
      </mc:AlternateContent>
      <p:pic>
        <p:nvPicPr>
          <p:cNvPr id="6" name="Picture 5"/>
          <p:cNvPicPr/>
          <p:nvPr/>
        </p:nvPicPr>
        <p:blipFill>
          <a:blip r:embed="rId4" cstate="print"/>
          <a:stretch>
            <a:fillRect/>
          </a:stretch>
        </p:blipFill>
        <p:spPr>
          <a:xfrm>
            <a:off x="4572000" y="1600200"/>
            <a:ext cx="4201886" cy="2271395"/>
          </a:xfrm>
          <a:prstGeom prst="rect">
            <a:avLst/>
          </a:prstGeom>
        </p:spPr>
      </p:pic>
    </p:spTree>
    <p:extLst>
      <p:ext uri="{BB962C8B-B14F-4D97-AF65-F5344CB8AC3E}">
        <p14:creationId xmlns:p14="http://schemas.microsoft.com/office/powerpoint/2010/main" val="1045607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Voltage Regulation </a:t>
            </a:r>
            <a:br>
              <a:rPr lang="en-US" dirty="0"/>
            </a:br>
            <a:r>
              <a:rPr lang="en-US" dirty="0"/>
              <a:t>Engineering Analysis</a:t>
            </a:r>
          </a:p>
        </p:txBody>
      </p:sp>
      <mc:AlternateContent xmlns:mc="http://schemas.openxmlformats.org/markup-compatibility/2006">
        <mc:Choice xmlns:a14="http://schemas.microsoft.com/office/drawing/2010/main" Requires="a14">
          <p:sp>
            <p:nvSpPr>
              <p:cNvPr id="3" name="Text Placeholder 2"/>
              <p:cNvSpPr>
                <a:spLocks noGrp="1"/>
              </p:cNvSpPr>
              <p:nvPr>
                <p:ph type="body" idx="1"/>
              </p:nvPr>
            </p:nvSpPr>
            <p:spPr>
              <a:xfrm>
                <a:off x="827314" y="1219200"/>
                <a:ext cx="8316686" cy="5029200"/>
              </a:xfrm>
            </p:spPr>
            <p:txBody>
              <a:bodyPr/>
              <a:lstStyle/>
              <a:p>
                <a:pPr>
                  <a:lnSpc>
                    <a:spcPct val="150000"/>
                  </a:lnSpc>
                  <a:buFont typeface="Arial" panose="020B0604020202020204" pitchFamily="34" charset="0"/>
                  <a:buChar char="•"/>
                </a:pPr>
                <a14:m>
                  <m:oMath xmlns:m="http://schemas.openxmlformats.org/officeDocument/2006/math">
                    <m:r>
                      <a:rPr lang="en-US" sz="1400" i="1" smtClean="0">
                        <a:solidFill>
                          <a:schemeClr val="bg1"/>
                        </a:solidFill>
                        <a:latin typeface="Cambria Math"/>
                      </a:rPr>
                      <m:t>𝑅</m:t>
                    </m:r>
                    <m:r>
                      <a:rPr lang="en-US" sz="1400" i="1" smtClean="0">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 </m:t>
                    </m:r>
                    <m:nary>
                      <m:naryPr>
                        <m:limLoc m:val="undOvr"/>
                        <m:subHide m:val="on"/>
                        <m:supHide m:val="on"/>
                        <m:ctrlPr>
                          <a:rPr lang="en-US" sz="1400" i="1">
                            <a:solidFill>
                              <a:schemeClr val="bg1"/>
                            </a:solidFill>
                            <a:latin typeface="Cambria Math"/>
                          </a:rPr>
                        </m:ctrlPr>
                      </m:naryPr>
                      <m:sub/>
                      <m:sup/>
                      <m:e>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2</m:t>
                                </m:r>
                              </m:sub>
                            </m:sSub>
                          </m:num>
                          <m:den>
                            <m:r>
                              <a:rPr lang="en-US" sz="1400" i="1">
                                <a:solidFill>
                                  <a:schemeClr val="bg1"/>
                                </a:solidFill>
                                <a:latin typeface="Cambria Math"/>
                              </a:rPr>
                              <m:t>𝐶</m:t>
                            </m:r>
                          </m:den>
                        </m:f>
                        <m:r>
                          <a:rPr lang="en-US" sz="1400" i="1">
                            <a:solidFill>
                              <a:schemeClr val="bg1"/>
                            </a:solidFill>
                            <a:latin typeface="Cambria Math"/>
                          </a:rPr>
                          <m:t>𝑑𝑡</m:t>
                        </m:r>
                      </m:e>
                    </m:nary>
                    <m:r>
                      <a:rPr lang="en-US" sz="1400" i="1">
                        <a:solidFill>
                          <a:schemeClr val="bg1"/>
                        </a:solidFill>
                        <a:latin typeface="Cambria Math"/>
                      </a:rPr>
                      <m:t>       </m:t>
                    </m:r>
                  </m:oMath>
                </a14:m>
                <a:endParaRPr lang="en-US" sz="1400" i="1" dirty="0" smtClean="0">
                  <a:solidFill>
                    <a:schemeClr val="bg1"/>
                  </a:solidFill>
                  <a:latin typeface="Cambria Math"/>
                </a:endParaRPr>
              </a:p>
              <a:p>
                <a:pPr>
                  <a:lnSpc>
                    <a:spcPct val="150000"/>
                  </a:lnSpc>
                  <a:buFont typeface="Arial" panose="020B0604020202020204" pitchFamily="34" charset="0"/>
                  <a:buChar char="•"/>
                </a:pPr>
                <a14:m>
                  <m:oMath xmlns:m="http://schemas.openxmlformats.org/officeDocument/2006/math">
                    <m:r>
                      <a:rPr lang="en-US" sz="1400" i="1">
                        <a:solidFill>
                          <a:schemeClr val="bg1"/>
                        </a:solidFill>
                        <a:latin typeface="Cambria Math"/>
                      </a:rPr>
                      <m:t> </m:t>
                    </m:r>
                    <m:f>
                      <m:fPr>
                        <m:ctrlPr>
                          <a:rPr lang="en-US" sz="1400" i="1">
                            <a:solidFill>
                              <a:schemeClr val="bg1"/>
                            </a:solidFill>
                            <a:latin typeface="Cambria Math"/>
                          </a:rPr>
                        </m:ctrlPr>
                      </m:fPr>
                      <m:num>
                        <m:r>
                          <a:rPr lang="en-US" sz="1400" i="1">
                            <a:solidFill>
                              <a:schemeClr val="bg1"/>
                            </a:solidFill>
                            <a:latin typeface="Cambria Math"/>
                          </a:rPr>
                          <m:t>𝑑</m:t>
                        </m:r>
                        <m:r>
                          <a:rPr lang="en-US" sz="1400" i="1">
                            <a:solidFill>
                              <a:schemeClr val="bg1"/>
                            </a:solidFill>
                            <a:latin typeface="Cambria Math"/>
                          </a:rPr>
                          <m:t>(</m:t>
                        </m:r>
                        <m:r>
                          <a:rPr lang="en-US" sz="1400" i="1">
                            <a:solidFill>
                              <a:schemeClr val="bg1"/>
                            </a:solidFill>
                            <a:latin typeface="Cambria Math"/>
                          </a:rPr>
                          <m:t>𝑅</m:t>
                        </m:r>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m:t>
                        </m:r>
                      </m:num>
                      <m:den>
                        <m:r>
                          <a:rPr lang="en-US" sz="1400" i="1">
                            <a:solidFill>
                              <a:schemeClr val="bg1"/>
                            </a:solidFill>
                            <a:latin typeface="Cambria Math"/>
                          </a:rPr>
                          <m:t>𝑑𝑡</m:t>
                        </m:r>
                      </m:den>
                    </m:f>
                    <m:r>
                      <a:rPr lang="en-US" sz="1400" i="1">
                        <a:solidFill>
                          <a:schemeClr val="bg1"/>
                        </a:solidFill>
                        <a:latin typeface="Cambria Math"/>
                      </a:rPr>
                      <m:t>= </m:t>
                    </m:r>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2</m:t>
                            </m:r>
                          </m:sub>
                        </m:sSub>
                      </m:num>
                      <m:den>
                        <m:r>
                          <a:rPr lang="en-US" sz="1400" i="1">
                            <a:solidFill>
                              <a:schemeClr val="bg1"/>
                            </a:solidFill>
                            <a:latin typeface="Cambria Math"/>
                          </a:rPr>
                          <m:t>𝐶</m:t>
                        </m:r>
                      </m:den>
                    </m:f>
                  </m:oMath>
                </a14:m>
                <a:r>
                  <a:rPr lang="en-US" sz="1400" dirty="0">
                    <a:solidFill>
                      <a:schemeClr val="bg1"/>
                    </a:solidFill>
                  </a:rPr>
                  <a:t>   </a:t>
                </a:r>
                <a:endParaRPr lang="en-US" sz="1400" dirty="0" smtClean="0">
                  <a:solidFill>
                    <a:schemeClr val="bg1"/>
                  </a:solidFill>
                </a:endParaRPr>
              </a:p>
              <a:p>
                <a:pPr>
                  <a:lnSpc>
                    <a:spcPct val="150000"/>
                  </a:lnSpc>
                  <a:buFont typeface="Arial" panose="020B0604020202020204" pitchFamily="34" charset="0"/>
                  <a:buChar char="•"/>
                </a:pPr>
                <a14:m>
                  <m:oMath xmlns:m="http://schemas.openxmlformats.org/officeDocument/2006/math">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𝑐</m:t>
                        </m:r>
                      </m:sub>
                    </m:sSub>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2</m:t>
                        </m:r>
                      </m:sub>
                    </m:sSub>
                  </m:oMath>
                </a14:m>
                <a:r>
                  <a:rPr lang="en-US" sz="1400" dirty="0">
                    <a:solidFill>
                      <a:schemeClr val="bg1"/>
                    </a:solidFill>
                  </a:rPr>
                  <a:t> </a:t>
                </a:r>
                <a:endParaRPr lang="en-US" sz="1400" dirty="0" smtClean="0">
                  <a:solidFill>
                    <a:schemeClr val="bg1"/>
                  </a:solidFill>
                </a:endParaRPr>
              </a:p>
              <a:p>
                <a:pPr>
                  <a:lnSpc>
                    <a:spcPct val="150000"/>
                  </a:lnSpc>
                  <a:buFont typeface="Arial" panose="020B0604020202020204" pitchFamily="34" charset="0"/>
                  <a:buChar char="•"/>
                </a:pPr>
                <a14:m>
                  <m:oMath xmlns:m="http://schemas.openxmlformats.org/officeDocument/2006/math">
                    <m:f>
                      <m:fPr>
                        <m:ctrlPr>
                          <a:rPr lang="en-US" sz="1400" i="1">
                            <a:solidFill>
                              <a:schemeClr val="bg1"/>
                            </a:solidFill>
                            <a:latin typeface="Cambria Math"/>
                          </a:rPr>
                        </m:ctrlPr>
                      </m:fPr>
                      <m:num>
                        <m:r>
                          <a:rPr lang="en-US" sz="1400" i="1">
                            <a:solidFill>
                              <a:schemeClr val="bg1"/>
                            </a:solidFill>
                            <a:latin typeface="Cambria Math"/>
                          </a:rPr>
                          <m:t>𝑑</m:t>
                        </m:r>
                        <m:r>
                          <a:rPr lang="en-US" sz="1400" i="1">
                            <a:solidFill>
                              <a:schemeClr val="bg1"/>
                            </a:solidFill>
                            <a:latin typeface="Cambria Math"/>
                          </a:rPr>
                          <m:t>(</m:t>
                        </m:r>
                        <m:r>
                          <a:rPr lang="en-US" sz="1400" i="1">
                            <a:solidFill>
                              <a:schemeClr val="bg1"/>
                            </a:solidFill>
                            <a:latin typeface="Cambria Math"/>
                          </a:rPr>
                          <m:t>𝑅</m:t>
                        </m:r>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m:t>
                        </m:r>
                      </m:num>
                      <m:den>
                        <m:r>
                          <a:rPr lang="en-US" sz="1400" i="1">
                            <a:solidFill>
                              <a:schemeClr val="bg1"/>
                            </a:solidFill>
                            <a:latin typeface="Cambria Math"/>
                          </a:rPr>
                          <m:t>𝑑𝑡</m:t>
                        </m:r>
                      </m:den>
                    </m:f>
                    <m:r>
                      <a:rPr lang="en-US" sz="1400" i="1">
                        <a:solidFill>
                          <a:schemeClr val="bg1"/>
                        </a:solidFill>
                        <a:latin typeface="Cambria Math"/>
                      </a:rPr>
                      <m:t>= </m:t>
                    </m:r>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𝐶</m:t>
                            </m:r>
                          </m:sub>
                        </m:sSub>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num>
                      <m:den>
                        <m:r>
                          <a:rPr lang="en-US" sz="1400" i="1">
                            <a:solidFill>
                              <a:schemeClr val="bg1"/>
                            </a:solidFill>
                            <a:latin typeface="Cambria Math"/>
                          </a:rPr>
                          <m:t>𝐶</m:t>
                        </m:r>
                      </m:den>
                    </m:f>
                  </m:oMath>
                </a14:m>
                <a:r>
                  <a:rPr lang="en-US" sz="1400" dirty="0">
                    <a:solidFill>
                      <a:schemeClr val="bg1"/>
                    </a:solidFill>
                  </a:rPr>
                  <a:t>    </a:t>
                </a:r>
              </a:p>
              <a:p>
                <a:pPr>
                  <a:lnSpc>
                    <a:spcPct val="150000"/>
                  </a:lnSpc>
                  <a:buFont typeface="Arial" panose="020B0604020202020204" pitchFamily="34" charset="0"/>
                  <a:buChar char="•"/>
                </a:pPr>
                <a14:m>
                  <m:oMath xmlns:m="http://schemas.openxmlformats.org/officeDocument/2006/math">
                    <m:f>
                      <m:fPr>
                        <m:ctrlPr>
                          <a:rPr lang="en-US" sz="1400" i="1">
                            <a:solidFill>
                              <a:schemeClr val="bg1"/>
                            </a:solidFill>
                            <a:latin typeface="Cambria Math"/>
                          </a:rPr>
                        </m:ctrlPr>
                      </m:fPr>
                      <m:num>
                        <m:r>
                          <a:rPr lang="en-US" sz="1400" i="1">
                            <a:solidFill>
                              <a:schemeClr val="bg1"/>
                            </a:solidFill>
                            <a:latin typeface="Cambria Math"/>
                          </a:rPr>
                          <m:t>𝑑</m:t>
                        </m:r>
                        <m:r>
                          <a:rPr lang="en-US" sz="1400" i="1">
                            <a:solidFill>
                              <a:schemeClr val="bg1"/>
                            </a:solidFill>
                            <a:latin typeface="Cambria Math"/>
                          </a:rPr>
                          <m:t>(</m:t>
                        </m:r>
                        <m:r>
                          <a:rPr lang="en-US" sz="1400" i="1">
                            <a:solidFill>
                              <a:schemeClr val="bg1"/>
                            </a:solidFill>
                            <a:latin typeface="Cambria Math"/>
                          </a:rPr>
                          <m:t>𝑅</m:t>
                        </m:r>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m:t>
                        </m:r>
                      </m:num>
                      <m:den>
                        <m:r>
                          <a:rPr lang="en-US" sz="1400" i="1">
                            <a:solidFill>
                              <a:schemeClr val="bg1"/>
                            </a:solidFill>
                            <a:latin typeface="Cambria Math"/>
                          </a:rPr>
                          <m:t>𝑑𝑡</m:t>
                        </m:r>
                      </m:den>
                    </m:f>
                    <m:r>
                      <a:rPr lang="en-US" sz="1400" i="1">
                        <a:solidFill>
                          <a:schemeClr val="bg1"/>
                        </a:solidFill>
                        <a:latin typeface="Cambria Math"/>
                      </a:rPr>
                      <m:t>+</m:t>
                    </m:r>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num>
                      <m:den>
                        <m:r>
                          <a:rPr lang="en-US" sz="1400" i="1">
                            <a:solidFill>
                              <a:schemeClr val="bg1"/>
                            </a:solidFill>
                            <a:latin typeface="Cambria Math"/>
                          </a:rPr>
                          <m:t>𝐶</m:t>
                        </m:r>
                      </m:den>
                    </m:f>
                    <m:r>
                      <a:rPr lang="en-US" sz="1400" i="1">
                        <a:solidFill>
                          <a:schemeClr val="bg1"/>
                        </a:solidFill>
                        <a:latin typeface="Cambria Math"/>
                      </a:rPr>
                      <m:t>=</m:t>
                    </m:r>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𝐶</m:t>
                            </m:r>
                          </m:sub>
                        </m:sSub>
                      </m:num>
                      <m:den>
                        <m:r>
                          <a:rPr lang="en-US" sz="1400" i="1">
                            <a:solidFill>
                              <a:schemeClr val="bg1"/>
                            </a:solidFill>
                            <a:latin typeface="Cambria Math"/>
                          </a:rPr>
                          <m:t>𝐶</m:t>
                        </m:r>
                      </m:den>
                    </m:f>
                  </m:oMath>
                </a14:m>
                <a:endParaRPr lang="en-US" sz="1400" dirty="0" smtClean="0">
                  <a:solidFill>
                    <a:schemeClr val="bg1"/>
                  </a:solidFill>
                </a:endParaRPr>
              </a:p>
              <a:p>
                <a:pPr>
                  <a:lnSpc>
                    <a:spcPct val="150000"/>
                  </a:lnSpc>
                  <a:buFont typeface="Arial" panose="020B0604020202020204" pitchFamily="34" charset="0"/>
                  <a:buChar char="•"/>
                </a:pPr>
                <a14:m>
                  <m:oMath xmlns:m="http://schemas.openxmlformats.org/officeDocument/2006/math">
                    <m:r>
                      <a:rPr lang="en-US" sz="1400" i="1">
                        <a:solidFill>
                          <a:schemeClr val="bg1"/>
                        </a:solidFill>
                        <a:latin typeface="Cambria Math"/>
                      </a:rPr>
                      <m:t>𝑠</m:t>
                    </m:r>
                    <m:r>
                      <a:rPr lang="en-US" sz="1400" i="1">
                        <a:solidFill>
                          <a:schemeClr val="bg1"/>
                        </a:solidFill>
                        <a:latin typeface="Cambria Math"/>
                      </a:rPr>
                      <m:t>∗</m:t>
                    </m:r>
                    <m:r>
                      <a:rPr lang="en-US" sz="1400" i="1">
                        <a:solidFill>
                          <a:schemeClr val="bg1"/>
                        </a:solidFill>
                        <a:latin typeface="Cambria Math"/>
                      </a:rPr>
                      <m:t>𝑅</m:t>
                    </m:r>
                    <m:r>
                      <a:rPr lang="en-US" sz="1400" i="1">
                        <a:solidFill>
                          <a:schemeClr val="bg1"/>
                        </a:solidFill>
                        <a:latin typeface="Cambria Math"/>
                      </a:rPr>
                      <m:t>∗</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m:t>
                    </m:r>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2</m:t>
                            </m:r>
                          </m:sub>
                        </m:sSub>
                      </m:num>
                      <m:den>
                        <m:r>
                          <a:rPr lang="en-US" sz="1400" i="1">
                            <a:solidFill>
                              <a:schemeClr val="bg1"/>
                            </a:solidFill>
                            <a:latin typeface="Cambria Math"/>
                          </a:rPr>
                          <m:t>𝐶</m:t>
                        </m:r>
                      </m:den>
                    </m:f>
                    <m:r>
                      <a:rPr lang="en-US" sz="1400" i="1">
                        <a:solidFill>
                          <a:schemeClr val="bg1"/>
                        </a:solidFill>
                        <a:latin typeface="Cambria Math"/>
                      </a:rPr>
                      <m:t>=</m:t>
                    </m:r>
                    <m:f>
                      <m:fPr>
                        <m:ctrlPr>
                          <a:rPr lang="en-US" sz="1400" i="1">
                            <a:solidFill>
                              <a:schemeClr val="bg1"/>
                            </a:solidFill>
                            <a:latin typeface="Cambria Math"/>
                          </a:rPr>
                        </m:ctrlPr>
                      </m:fPr>
                      <m:num>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𝐶</m:t>
                            </m:r>
                          </m:sub>
                        </m:sSub>
                      </m:num>
                      <m:den>
                        <m:r>
                          <a:rPr lang="en-US" sz="1400" i="1">
                            <a:solidFill>
                              <a:schemeClr val="bg1"/>
                            </a:solidFill>
                            <a:latin typeface="Cambria Math"/>
                          </a:rPr>
                          <m:t>𝐶</m:t>
                        </m:r>
                        <m:r>
                          <a:rPr lang="en-US" sz="1400" i="1">
                            <a:solidFill>
                              <a:schemeClr val="bg1"/>
                            </a:solidFill>
                            <a:latin typeface="Cambria Math"/>
                          </a:rPr>
                          <m:t>∗</m:t>
                        </m:r>
                        <m:r>
                          <a:rPr lang="en-US" sz="1400" i="1">
                            <a:solidFill>
                              <a:schemeClr val="bg1"/>
                            </a:solidFill>
                            <a:latin typeface="Cambria Math"/>
                          </a:rPr>
                          <m:t>𝑠</m:t>
                        </m:r>
                      </m:den>
                    </m:f>
                  </m:oMath>
                </a14:m>
                <a:r>
                  <a:rPr lang="en-US" sz="1400" dirty="0">
                    <a:solidFill>
                      <a:schemeClr val="bg1"/>
                    </a:solidFill>
                  </a:rPr>
                  <a:t>  </a:t>
                </a:r>
                <a:endParaRPr lang="en-US" sz="1400" dirty="0" smtClean="0">
                  <a:solidFill>
                    <a:schemeClr val="bg1"/>
                  </a:solidFill>
                </a:endParaRPr>
              </a:p>
              <a:p>
                <a:pPr>
                  <a:lnSpc>
                    <a:spcPct val="150000"/>
                  </a:lnSpc>
                  <a:buFont typeface="Arial" panose="020B0604020202020204" pitchFamily="34" charset="0"/>
                  <a:buChar char="•"/>
                </a:pPr>
                <a14:m>
                  <m:oMath xmlns:m="http://schemas.openxmlformats.org/officeDocument/2006/math">
                    <m:f>
                      <m:fPr>
                        <m:ctrlPr>
                          <a:rPr lang="en-US" sz="1400" i="1">
                            <a:solidFill>
                              <a:schemeClr val="bg1"/>
                            </a:solidFill>
                            <a:latin typeface="Cambria Math"/>
                          </a:rPr>
                        </m:ctrlPr>
                      </m:fPr>
                      <m:num>
                        <m:r>
                          <a:rPr lang="en-US" sz="1400" i="1">
                            <a:solidFill>
                              <a:schemeClr val="bg1"/>
                            </a:solidFill>
                            <a:latin typeface="Cambria Math"/>
                          </a:rPr>
                          <m:t>𝐴</m:t>
                        </m:r>
                      </m:num>
                      <m:den>
                        <m:r>
                          <a:rPr lang="en-US" sz="1400" i="1">
                            <a:solidFill>
                              <a:schemeClr val="bg1"/>
                            </a:solidFill>
                            <a:latin typeface="Cambria Math"/>
                          </a:rPr>
                          <m:t>𝑆</m:t>
                        </m:r>
                      </m:den>
                    </m:f>
                    <m:r>
                      <a:rPr lang="en-US" sz="1400" i="1">
                        <a:solidFill>
                          <a:schemeClr val="bg1"/>
                        </a:solidFill>
                        <a:latin typeface="Cambria Math"/>
                      </a:rPr>
                      <m:t>+</m:t>
                    </m:r>
                    <m:f>
                      <m:fPr>
                        <m:ctrlPr>
                          <a:rPr lang="en-US" sz="1400" i="1">
                            <a:solidFill>
                              <a:schemeClr val="bg1"/>
                            </a:solidFill>
                            <a:latin typeface="Cambria Math"/>
                          </a:rPr>
                        </m:ctrlPr>
                      </m:fPr>
                      <m:num>
                        <m:r>
                          <a:rPr lang="en-US" sz="1400" i="1">
                            <a:solidFill>
                              <a:schemeClr val="bg1"/>
                            </a:solidFill>
                            <a:latin typeface="Cambria Math"/>
                          </a:rPr>
                          <m:t>𝐵</m:t>
                        </m:r>
                      </m:num>
                      <m:den>
                        <m:r>
                          <a:rPr lang="en-US" sz="1400" i="1">
                            <a:solidFill>
                              <a:schemeClr val="bg1"/>
                            </a:solidFill>
                            <a:latin typeface="Cambria Math"/>
                          </a:rPr>
                          <m:t>𝑅𝐶𝑆</m:t>
                        </m:r>
                        <m:r>
                          <a:rPr lang="en-US" sz="1400" i="1">
                            <a:solidFill>
                              <a:schemeClr val="bg1"/>
                            </a:solidFill>
                            <a:latin typeface="Cambria Math"/>
                          </a:rPr>
                          <m:t>+1</m:t>
                        </m:r>
                      </m:den>
                    </m:f>
                    <m:r>
                      <a:rPr lang="en-US" sz="1400" i="1">
                        <a:solidFill>
                          <a:schemeClr val="bg1"/>
                        </a:solidFill>
                        <a:latin typeface="Cambria Math"/>
                      </a:rPr>
                      <m:t>=</m:t>
                    </m:r>
                    <m:f>
                      <m:fPr>
                        <m:ctrlPr>
                          <a:rPr lang="en-US" sz="1400" i="1">
                            <a:solidFill>
                              <a:schemeClr val="bg1"/>
                            </a:solidFill>
                            <a:latin typeface="Cambria Math"/>
                          </a:rPr>
                        </m:ctrlPr>
                      </m:fPr>
                      <m:num>
                        <m:r>
                          <a:rPr lang="en-US" sz="1400" i="1">
                            <a:solidFill>
                              <a:schemeClr val="bg1"/>
                            </a:solidFill>
                            <a:latin typeface="Cambria Math"/>
                          </a:rPr>
                          <m:t>0.</m:t>
                        </m:r>
                        <m:r>
                          <a:rPr lang="en-US" sz="1400" b="0" i="1" smtClean="0">
                            <a:solidFill>
                              <a:schemeClr val="bg1"/>
                            </a:solidFill>
                            <a:latin typeface="Cambria Math"/>
                          </a:rPr>
                          <m:t>8526</m:t>
                        </m:r>
                        <m:r>
                          <a:rPr lang="en-US" sz="1400" i="1">
                            <a:solidFill>
                              <a:schemeClr val="bg1"/>
                            </a:solidFill>
                            <a:latin typeface="Cambria Math"/>
                          </a:rPr>
                          <m:t>∗</m:t>
                        </m:r>
                        <m:sSup>
                          <m:sSupPr>
                            <m:ctrlPr>
                              <a:rPr lang="en-US" sz="1400" i="1">
                                <a:solidFill>
                                  <a:schemeClr val="bg1"/>
                                </a:solidFill>
                                <a:latin typeface="Cambria Math"/>
                              </a:rPr>
                            </m:ctrlPr>
                          </m:sSupPr>
                          <m:e>
                            <m:r>
                              <a:rPr lang="en-US" sz="1400" i="1">
                                <a:solidFill>
                                  <a:schemeClr val="bg1"/>
                                </a:solidFill>
                                <a:latin typeface="Cambria Math"/>
                              </a:rPr>
                              <m:t>10</m:t>
                            </m:r>
                          </m:e>
                          <m:sup>
                            <m:r>
                              <a:rPr lang="en-US" sz="1400" i="1">
                                <a:solidFill>
                                  <a:schemeClr val="bg1"/>
                                </a:solidFill>
                                <a:latin typeface="Cambria Math"/>
                              </a:rPr>
                              <m:t>−3</m:t>
                            </m:r>
                          </m:sup>
                        </m:sSup>
                      </m:num>
                      <m:den>
                        <m:r>
                          <a:rPr lang="en-US" sz="1400" i="1">
                            <a:solidFill>
                              <a:schemeClr val="bg1"/>
                            </a:solidFill>
                            <a:latin typeface="Cambria Math"/>
                          </a:rPr>
                          <m:t>𝑅𝐶</m:t>
                        </m:r>
                        <m:sSup>
                          <m:sSupPr>
                            <m:ctrlPr>
                              <a:rPr lang="en-US" sz="1400" i="1">
                                <a:solidFill>
                                  <a:schemeClr val="bg1"/>
                                </a:solidFill>
                                <a:latin typeface="Cambria Math"/>
                              </a:rPr>
                            </m:ctrlPr>
                          </m:sSupPr>
                          <m:e>
                            <m:r>
                              <a:rPr lang="en-US" sz="1400" i="1">
                                <a:solidFill>
                                  <a:schemeClr val="bg1"/>
                                </a:solidFill>
                                <a:latin typeface="Cambria Math"/>
                              </a:rPr>
                              <m:t>𝑆</m:t>
                            </m:r>
                          </m:e>
                          <m:sup>
                            <m:r>
                              <a:rPr lang="en-US" sz="1400" i="1">
                                <a:solidFill>
                                  <a:schemeClr val="bg1"/>
                                </a:solidFill>
                                <a:latin typeface="Cambria Math"/>
                              </a:rPr>
                              <m:t>2</m:t>
                            </m:r>
                          </m:sup>
                        </m:sSup>
                        <m:r>
                          <a:rPr lang="en-US" sz="1400" i="1">
                            <a:solidFill>
                              <a:schemeClr val="bg1"/>
                            </a:solidFill>
                            <a:latin typeface="Cambria Math"/>
                          </a:rPr>
                          <m:t>+</m:t>
                        </m:r>
                        <m:r>
                          <a:rPr lang="en-US" sz="1400" i="1">
                            <a:solidFill>
                              <a:schemeClr val="bg1"/>
                            </a:solidFill>
                            <a:latin typeface="Cambria Math"/>
                          </a:rPr>
                          <m:t>𝑆</m:t>
                        </m:r>
                      </m:den>
                    </m:f>
                  </m:oMath>
                </a14:m>
                <a:r>
                  <a:rPr lang="en-US" sz="1400" dirty="0">
                    <a:solidFill>
                      <a:schemeClr val="bg1"/>
                    </a:solidFill>
                  </a:rPr>
                  <a:t>  </a:t>
                </a:r>
                <a:endParaRPr lang="en-US" sz="1400" i="1" dirty="0" smtClean="0">
                  <a:solidFill>
                    <a:schemeClr val="bg1"/>
                  </a:solidFill>
                  <a:latin typeface="Cambria Math"/>
                </a:endParaRPr>
              </a:p>
              <a:p>
                <a:pPr>
                  <a:lnSpc>
                    <a:spcPct val="150000"/>
                  </a:lnSpc>
                  <a:buFont typeface="Arial" panose="020B0604020202020204" pitchFamily="34" charset="0"/>
                  <a:buChar char="•"/>
                </a:pPr>
                <a14:m>
                  <m:oMath xmlns:m="http://schemas.openxmlformats.org/officeDocument/2006/math">
                    <m:r>
                      <a:rPr lang="en-US" sz="1400" i="1">
                        <a:solidFill>
                          <a:schemeClr val="bg1"/>
                        </a:solidFill>
                        <a:latin typeface="Cambria Math"/>
                      </a:rPr>
                      <m:t>𝐴</m:t>
                    </m:r>
                    <m:r>
                      <a:rPr lang="en-US" sz="1400" i="1">
                        <a:solidFill>
                          <a:schemeClr val="bg1"/>
                        </a:solidFill>
                        <a:latin typeface="Cambria Math"/>
                      </a:rPr>
                      <m:t>=0.8526</m:t>
                    </m:r>
                    <m:r>
                      <a:rPr lang="en-US" sz="1400" i="1">
                        <a:solidFill>
                          <a:schemeClr val="bg1"/>
                        </a:solidFill>
                        <a:latin typeface="Cambria Math"/>
                      </a:rPr>
                      <m:t>∗</m:t>
                    </m:r>
                    <m:sSup>
                      <m:sSupPr>
                        <m:ctrlPr>
                          <a:rPr lang="en-US" sz="1400" i="1">
                            <a:solidFill>
                              <a:schemeClr val="bg1"/>
                            </a:solidFill>
                            <a:latin typeface="Cambria Math"/>
                          </a:rPr>
                        </m:ctrlPr>
                      </m:sSupPr>
                      <m:e>
                        <m:r>
                          <a:rPr lang="en-US" sz="1400" i="1">
                            <a:solidFill>
                              <a:schemeClr val="bg1"/>
                            </a:solidFill>
                            <a:latin typeface="Cambria Math"/>
                          </a:rPr>
                          <m:t>10</m:t>
                        </m:r>
                      </m:e>
                      <m:sup>
                        <m:r>
                          <a:rPr lang="en-US" sz="1400" i="1">
                            <a:solidFill>
                              <a:schemeClr val="bg1"/>
                            </a:solidFill>
                            <a:latin typeface="Cambria Math"/>
                          </a:rPr>
                          <m:t>−3</m:t>
                        </m:r>
                      </m:sup>
                    </m:sSup>
                    <m:r>
                      <a:rPr lang="en-US" sz="1400">
                        <a:solidFill>
                          <a:schemeClr val="bg1"/>
                        </a:solidFill>
                        <a:latin typeface="Cambria Math"/>
                      </a:rPr>
                      <m:t> </m:t>
                    </m:r>
                  </m:oMath>
                </a14:m>
                <a:r>
                  <a:rPr lang="en-US" sz="1400" dirty="0">
                    <a:solidFill>
                      <a:schemeClr val="bg1"/>
                    </a:solidFill>
                  </a:rPr>
                  <a:t>&amp; </a:t>
                </a:r>
                <a14:m>
                  <m:oMath xmlns:m="http://schemas.openxmlformats.org/officeDocument/2006/math">
                    <m:r>
                      <a:rPr lang="en-US" sz="1400" i="1">
                        <a:solidFill>
                          <a:schemeClr val="bg1"/>
                        </a:solidFill>
                        <a:latin typeface="Cambria Math"/>
                      </a:rPr>
                      <m:t>𝐵</m:t>
                    </m:r>
                    <m:r>
                      <a:rPr lang="en-US" sz="1400" i="1">
                        <a:solidFill>
                          <a:schemeClr val="bg1"/>
                        </a:solidFill>
                        <a:latin typeface="Cambria Math"/>
                      </a:rPr>
                      <m:t>=−0.85</m:t>
                    </m:r>
                    <m:r>
                      <a:rPr lang="en-US" sz="1400" b="0" i="1" smtClean="0">
                        <a:solidFill>
                          <a:schemeClr val="bg1"/>
                        </a:solidFill>
                        <a:latin typeface="Cambria Math"/>
                      </a:rPr>
                      <m:t>26∗</m:t>
                    </m:r>
                    <m:sSup>
                      <m:sSupPr>
                        <m:ctrlPr>
                          <a:rPr lang="en-US" sz="1400" b="0" i="1" smtClean="0">
                            <a:solidFill>
                              <a:schemeClr val="bg1"/>
                            </a:solidFill>
                            <a:latin typeface="Cambria Math"/>
                          </a:rPr>
                        </m:ctrlPr>
                      </m:sSupPr>
                      <m:e>
                        <m:r>
                          <a:rPr lang="en-US" sz="1400" b="0" i="1" smtClean="0">
                            <a:solidFill>
                              <a:schemeClr val="bg1"/>
                            </a:solidFill>
                            <a:latin typeface="Cambria Math"/>
                          </a:rPr>
                          <m:t>10</m:t>
                        </m:r>
                      </m:e>
                      <m:sup>
                        <m:r>
                          <a:rPr lang="en-US" sz="1400" b="0" i="1" smtClean="0">
                            <a:solidFill>
                              <a:schemeClr val="bg1"/>
                            </a:solidFill>
                            <a:latin typeface="Cambria Math"/>
                          </a:rPr>
                          <m:t>−3</m:t>
                        </m:r>
                      </m:sup>
                    </m:sSup>
                    <m:r>
                      <a:rPr lang="en-US" sz="1400" b="0" i="1" smtClean="0">
                        <a:solidFill>
                          <a:schemeClr val="bg1"/>
                        </a:solidFill>
                        <a:latin typeface="Cambria Math"/>
                      </a:rPr>
                      <m:t> </m:t>
                    </m:r>
                  </m:oMath>
                </a14:m>
                <a:endParaRPr lang="en-US" sz="1400" b="0" i="1" dirty="0" smtClean="0">
                  <a:solidFill>
                    <a:schemeClr val="bg1"/>
                  </a:solidFill>
                  <a:latin typeface="Cambria Math"/>
                </a:endParaRPr>
              </a:p>
              <a:p>
                <a:pPr>
                  <a:lnSpc>
                    <a:spcPct val="150000"/>
                  </a:lnSpc>
                  <a:buFont typeface="Arial" panose="020B0604020202020204" pitchFamily="34" charset="0"/>
                  <a:buChar char="•"/>
                </a:pPr>
                <a14:m>
                  <m:oMath xmlns:m="http://schemas.openxmlformats.org/officeDocument/2006/math">
                    <m:f>
                      <m:fPr>
                        <m:ctrlPr>
                          <a:rPr lang="en-US" sz="1400" i="1">
                            <a:solidFill>
                              <a:schemeClr val="bg1"/>
                            </a:solidFill>
                            <a:latin typeface="Cambria Math"/>
                          </a:rPr>
                        </m:ctrlPr>
                      </m:fPr>
                      <m:num>
                        <m:r>
                          <a:rPr lang="en-US" sz="1400" i="1">
                            <a:solidFill>
                              <a:schemeClr val="bg1"/>
                            </a:solidFill>
                            <a:latin typeface="Cambria Math"/>
                          </a:rPr>
                          <m:t>0.</m:t>
                        </m:r>
                        <m:r>
                          <a:rPr lang="en-US" sz="1400" b="0" i="1" smtClean="0">
                            <a:solidFill>
                              <a:schemeClr val="bg1"/>
                            </a:solidFill>
                            <a:latin typeface="Cambria Math"/>
                          </a:rPr>
                          <m:t>8526</m:t>
                        </m:r>
                        <m:r>
                          <a:rPr lang="en-US" sz="1400" i="1">
                            <a:solidFill>
                              <a:schemeClr val="bg1"/>
                            </a:solidFill>
                            <a:latin typeface="Cambria Math"/>
                          </a:rPr>
                          <m:t>∗</m:t>
                        </m:r>
                        <m:sSup>
                          <m:sSupPr>
                            <m:ctrlPr>
                              <a:rPr lang="en-US" sz="1400" i="1">
                                <a:solidFill>
                                  <a:schemeClr val="bg1"/>
                                </a:solidFill>
                                <a:latin typeface="Cambria Math"/>
                              </a:rPr>
                            </m:ctrlPr>
                          </m:sSupPr>
                          <m:e>
                            <m:r>
                              <a:rPr lang="en-US" sz="1400" i="1">
                                <a:solidFill>
                                  <a:schemeClr val="bg1"/>
                                </a:solidFill>
                                <a:latin typeface="Cambria Math"/>
                              </a:rPr>
                              <m:t>10</m:t>
                            </m:r>
                          </m:e>
                          <m:sup>
                            <m:r>
                              <a:rPr lang="en-US" sz="1400" i="1">
                                <a:solidFill>
                                  <a:schemeClr val="bg1"/>
                                </a:solidFill>
                                <a:latin typeface="Cambria Math"/>
                              </a:rPr>
                              <m:t>−3</m:t>
                            </m:r>
                          </m:sup>
                        </m:sSup>
                      </m:num>
                      <m:den>
                        <m:r>
                          <a:rPr lang="en-US" sz="1400" i="1">
                            <a:solidFill>
                              <a:schemeClr val="bg1"/>
                            </a:solidFill>
                            <a:latin typeface="Cambria Math"/>
                          </a:rPr>
                          <m:t>𝑆</m:t>
                        </m:r>
                      </m:den>
                    </m:f>
                    <m:r>
                      <a:rPr lang="en-US" sz="1400" i="1">
                        <a:solidFill>
                          <a:schemeClr val="bg1"/>
                        </a:solidFill>
                        <a:latin typeface="Cambria Math"/>
                      </a:rPr>
                      <m:t>−</m:t>
                    </m:r>
                    <m:f>
                      <m:fPr>
                        <m:ctrlPr>
                          <a:rPr lang="en-US" sz="1400" i="1">
                            <a:solidFill>
                              <a:schemeClr val="bg1"/>
                            </a:solidFill>
                            <a:latin typeface="Cambria Math"/>
                          </a:rPr>
                        </m:ctrlPr>
                      </m:fPr>
                      <m:num>
                        <m:r>
                          <a:rPr lang="en-US" sz="1400" i="1">
                            <a:solidFill>
                              <a:schemeClr val="bg1"/>
                            </a:solidFill>
                            <a:latin typeface="Cambria Math"/>
                          </a:rPr>
                          <m:t>0.</m:t>
                        </m:r>
                        <m:r>
                          <a:rPr lang="en-US" sz="1400" b="0" i="1" smtClean="0">
                            <a:solidFill>
                              <a:schemeClr val="bg1"/>
                            </a:solidFill>
                            <a:latin typeface="Cambria Math"/>
                          </a:rPr>
                          <m:t>8526</m:t>
                        </m:r>
                        <m:r>
                          <a:rPr lang="en-US" sz="1400" i="1">
                            <a:solidFill>
                              <a:schemeClr val="bg1"/>
                            </a:solidFill>
                            <a:latin typeface="Cambria Math"/>
                          </a:rPr>
                          <m:t>∗</m:t>
                        </m:r>
                        <m:sSup>
                          <m:sSupPr>
                            <m:ctrlPr>
                              <a:rPr lang="en-US" sz="1400" i="1">
                                <a:solidFill>
                                  <a:schemeClr val="bg1"/>
                                </a:solidFill>
                                <a:latin typeface="Cambria Math"/>
                              </a:rPr>
                            </m:ctrlPr>
                          </m:sSupPr>
                          <m:e>
                            <m:r>
                              <a:rPr lang="en-US" sz="1400" i="1">
                                <a:solidFill>
                                  <a:schemeClr val="bg1"/>
                                </a:solidFill>
                                <a:latin typeface="Cambria Math"/>
                              </a:rPr>
                              <m:t>10</m:t>
                            </m:r>
                          </m:e>
                          <m:sup>
                            <m:r>
                              <a:rPr lang="en-US" sz="1400" i="1">
                                <a:solidFill>
                                  <a:schemeClr val="bg1"/>
                                </a:solidFill>
                                <a:latin typeface="Cambria Math"/>
                              </a:rPr>
                              <m:t>−3</m:t>
                            </m:r>
                          </m:sup>
                        </m:sSup>
                      </m:num>
                      <m:den>
                        <m:r>
                          <a:rPr lang="en-US" sz="1400" i="1">
                            <a:solidFill>
                              <a:schemeClr val="bg1"/>
                            </a:solidFill>
                            <a:latin typeface="Cambria Math"/>
                          </a:rPr>
                          <m:t>𝑆</m:t>
                        </m:r>
                        <m:r>
                          <a:rPr lang="en-US" sz="1400" i="1">
                            <a:solidFill>
                              <a:schemeClr val="bg1"/>
                            </a:solidFill>
                            <a:latin typeface="Cambria Math"/>
                          </a:rPr>
                          <m:t>+</m:t>
                        </m:r>
                        <m:f>
                          <m:fPr>
                            <m:ctrlPr>
                              <a:rPr lang="en-US" sz="1400" i="1">
                                <a:solidFill>
                                  <a:schemeClr val="bg1"/>
                                </a:solidFill>
                                <a:latin typeface="Cambria Math"/>
                              </a:rPr>
                            </m:ctrlPr>
                          </m:fPr>
                          <m:num>
                            <m:r>
                              <a:rPr lang="en-US" sz="1400" i="1">
                                <a:solidFill>
                                  <a:schemeClr val="bg1"/>
                                </a:solidFill>
                                <a:latin typeface="Cambria Math"/>
                              </a:rPr>
                              <m:t>1</m:t>
                            </m:r>
                          </m:num>
                          <m:den>
                            <m:r>
                              <a:rPr lang="en-US" sz="1400" i="1">
                                <a:solidFill>
                                  <a:schemeClr val="bg1"/>
                                </a:solidFill>
                                <a:latin typeface="Cambria Math"/>
                              </a:rPr>
                              <m:t>𝑅</m:t>
                            </m:r>
                            <m:r>
                              <a:rPr lang="en-US" sz="1400" i="1">
                                <a:solidFill>
                                  <a:schemeClr val="bg1"/>
                                </a:solidFill>
                                <a:latin typeface="Cambria Math"/>
                              </a:rPr>
                              <m:t>∗</m:t>
                            </m:r>
                            <m:r>
                              <a:rPr lang="en-US" sz="1400" i="1">
                                <a:solidFill>
                                  <a:schemeClr val="bg1"/>
                                </a:solidFill>
                                <a:latin typeface="Cambria Math"/>
                              </a:rPr>
                              <m:t>𝐶</m:t>
                            </m:r>
                          </m:den>
                        </m:f>
                      </m:den>
                    </m:f>
                    <m:r>
                      <a:rPr lang="en-US" sz="1400">
                        <a:solidFill>
                          <a:schemeClr val="bg1"/>
                        </a:solidFill>
                        <a:latin typeface="Cambria Math"/>
                      </a:rPr>
                      <m:t>  </m:t>
                    </m:r>
                    <m:sSub>
                      <m:sSubPr>
                        <m:ctrlPr>
                          <a:rPr lang="en-US" sz="1400" i="1">
                            <a:solidFill>
                              <a:schemeClr val="bg1"/>
                            </a:solidFill>
                            <a:latin typeface="Cambria Math"/>
                          </a:rPr>
                        </m:ctrlPr>
                      </m:sSubPr>
                      <m:e>
                        <m:r>
                          <a:rPr lang="en-US" sz="1400" i="1">
                            <a:solidFill>
                              <a:schemeClr val="bg1"/>
                            </a:solidFill>
                            <a:latin typeface="Cambria Math"/>
                          </a:rPr>
                          <m:t>𝐼</m:t>
                        </m:r>
                      </m:e>
                      <m:sub>
                        <m:r>
                          <a:rPr lang="en-US" sz="1400" i="1">
                            <a:solidFill>
                              <a:schemeClr val="bg1"/>
                            </a:solidFill>
                            <a:latin typeface="Cambria Math"/>
                          </a:rPr>
                          <m:t>1</m:t>
                        </m:r>
                      </m:sub>
                    </m:sSub>
                    <m:r>
                      <a:rPr lang="en-US" sz="1400" i="1">
                        <a:solidFill>
                          <a:schemeClr val="bg1"/>
                        </a:solidFill>
                        <a:latin typeface="Cambria Math"/>
                      </a:rPr>
                      <m:t>=0.00</m:t>
                    </m:r>
                    <m:r>
                      <a:rPr lang="en-US" sz="1400" i="1" smtClean="0">
                        <a:solidFill>
                          <a:schemeClr val="bg1"/>
                        </a:solidFill>
                        <a:latin typeface="Cambria Math"/>
                      </a:rPr>
                      <m:t>0</m:t>
                    </m:r>
                    <m:r>
                      <a:rPr lang="en-US" sz="1400" b="0" i="1" smtClean="0">
                        <a:solidFill>
                          <a:schemeClr val="bg1"/>
                        </a:solidFill>
                        <a:latin typeface="Cambria Math"/>
                      </a:rPr>
                      <m:t>8526−</m:t>
                    </m:r>
                    <m:r>
                      <a:rPr lang="en-US" sz="1400" i="1">
                        <a:solidFill>
                          <a:schemeClr val="bg1"/>
                        </a:solidFill>
                        <a:latin typeface="Cambria Math"/>
                      </a:rPr>
                      <m:t>0.000</m:t>
                    </m:r>
                    <m:r>
                      <a:rPr lang="en-US" sz="1400" b="0" i="1" smtClean="0">
                        <a:solidFill>
                          <a:schemeClr val="bg1"/>
                        </a:solidFill>
                        <a:latin typeface="Cambria Math"/>
                      </a:rPr>
                      <m:t>8526</m:t>
                    </m:r>
                    <m:sSup>
                      <m:sSupPr>
                        <m:ctrlPr>
                          <a:rPr lang="en-US" sz="1400" i="1">
                            <a:solidFill>
                              <a:schemeClr val="bg1"/>
                            </a:solidFill>
                            <a:latin typeface="Cambria Math"/>
                          </a:rPr>
                        </m:ctrlPr>
                      </m:sSupPr>
                      <m:e>
                        <m:r>
                          <a:rPr lang="en-US" sz="1400" i="1">
                            <a:solidFill>
                              <a:schemeClr val="bg1"/>
                            </a:solidFill>
                            <a:latin typeface="Cambria Math"/>
                          </a:rPr>
                          <m:t>𝑒</m:t>
                        </m:r>
                      </m:e>
                      <m:sup>
                        <m:f>
                          <m:fPr>
                            <m:ctrlPr>
                              <a:rPr lang="en-US" sz="1400" i="1">
                                <a:solidFill>
                                  <a:schemeClr val="bg1"/>
                                </a:solidFill>
                                <a:latin typeface="Cambria Math"/>
                              </a:rPr>
                            </m:ctrlPr>
                          </m:fPr>
                          <m:num>
                            <m:r>
                              <a:rPr lang="en-US" sz="1400" i="1">
                                <a:solidFill>
                                  <a:schemeClr val="bg1"/>
                                </a:solidFill>
                                <a:latin typeface="Cambria Math"/>
                              </a:rPr>
                              <m:t>−1</m:t>
                            </m:r>
                          </m:num>
                          <m:den>
                            <m:r>
                              <a:rPr lang="en-US" sz="1400" i="1">
                                <a:solidFill>
                                  <a:schemeClr val="bg1"/>
                                </a:solidFill>
                                <a:latin typeface="Cambria Math"/>
                              </a:rPr>
                              <m:t>𝑅</m:t>
                            </m:r>
                            <m:r>
                              <a:rPr lang="en-US" sz="1400" i="1">
                                <a:solidFill>
                                  <a:schemeClr val="bg1"/>
                                </a:solidFill>
                                <a:latin typeface="Cambria Math"/>
                              </a:rPr>
                              <m:t>∗</m:t>
                            </m:r>
                            <m:r>
                              <a:rPr lang="en-US" sz="1400" i="1">
                                <a:solidFill>
                                  <a:schemeClr val="bg1"/>
                                </a:solidFill>
                                <a:latin typeface="Cambria Math"/>
                              </a:rPr>
                              <m:t>𝐶</m:t>
                            </m:r>
                          </m:den>
                        </m:f>
                      </m:sup>
                    </m:sSup>
                  </m:oMath>
                </a14:m>
                <a:endParaRPr lang="en-US" sz="1400" dirty="0">
                  <a:solidFill>
                    <a:schemeClr val="bg1"/>
                  </a:solidFill>
                </a:endParaRPr>
              </a:p>
              <a:p>
                <a:endParaRPr lang="en-US" dirty="0"/>
              </a:p>
            </p:txBody>
          </p:sp>
        </mc:Choice>
        <mc:Fallback>
          <p:sp>
            <p:nvSpPr>
              <p:cNvPr id="3" name="Text Placeholder 2"/>
              <p:cNvSpPr>
                <a:spLocks noGrp="1" noRot="1" noChangeAspect="1" noMove="1" noResize="1" noEditPoints="1" noAdjustHandles="1" noChangeArrowheads="1" noChangeShapeType="1" noTextEdit="1"/>
              </p:cNvSpPr>
              <p:nvPr>
                <p:ph type="body" idx="1"/>
              </p:nvPr>
            </p:nvSpPr>
            <p:spPr>
              <a:xfrm>
                <a:off x="827314" y="1219200"/>
                <a:ext cx="8316686" cy="5029200"/>
              </a:xfrm>
              <a:blipFill rotWithShape="1">
                <a:blip r:embed="rId3"/>
                <a:stretch>
                  <a:fillRect l="-953" t="-3879"/>
                </a:stretch>
              </a:blipFill>
            </p:spPr>
            <p:txBody>
              <a:bodyPr/>
              <a:lstStyle/>
              <a:p>
                <a:r>
                  <a:rPr lang="en-US">
                    <a:noFill/>
                  </a:rPr>
                  <a:t> </a:t>
                </a:r>
              </a:p>
            </p:txBody>
          </p:sp>
        </mc:Fallback>
      </mc:AlternateContent>
      <p:pic>
        <p:nvPicPr>
          <p:cNvPr id="4" name="Picture 3"/>
          <p:cNvPicPr/>
          <p:nvPr/>
        </p:nvPicPr>
        <p:blipFill>
          <a:blip r:embed="rId4" cstate="print"/>
          <a:stretch>
            <a:fillRect/>
          </a:stretch>
        </p:blipFill>
        <p:spPr>
          <a:xfrm>
            <a:off x="4648200" y="1600200"/>
            <a:ext cx="4201886" cy="2271395"/>
          </a:xfrm>
          <a:prstGeom prst="rect">
            <a:avLst/>
          </a:prstGeom>
        </p:spPr>
      </p:pic>
    </p:spTree>
    <p:extLst>
      <p:ext uri="{BB962C8B-B14F-4D97-AF65-F5344CB8AC3E}">
        <p14:creationId xmlns:p14="http://schemas.microsoft.com/office/powerpoint/2010/main" val="2014518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Printed Circuit Board Layout</a:t>
            </a:r>
            <a:endParaRPr lang="en-US" dirty="0"/>
          </a:p>
        </p:txBody>
      </p:sp>
      <p:sp>
        <p:nvSpPr>
          <p:cNvPr id="3" name="Text Placeholder 2"/>
          <p:cNvSpPr>
            <a:spLocks noGrp="1"/>
          </p:cNvSpPr>
          <p:nvPr>
            <p:ph type="body" idx="1"/>
          </p:nvPr>
        </p:nvSpPr>
        <p:spPr/>
        <p:txBody>
          <a:bodyPr/>
          <a:lstStyle/>
          <a:p>
            <a:endParaRPr lang="en-US"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00"/>
            <a:ext cx="4038600" cy="3729037"/>
          </a:xfrm>
          <a:prstGeom prst="rect">
            <a:avLst/>
          </a:prstGeom>
          <a:noFill/>
          <a:ln>
            <a:noFill/>
          </a:ln>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285999"/>
            <a:ext cx="3810000" cy="3729037"/>
          </a:xfrm>
          <a:prstGeom prst="rect">
            <a:avLst/>
          </a:prstGeom>
          <a:noFill/>
          <a:ln>
            <a:noFill/>
          </a:ln>
        </p:spPr>
      </p:pic>
    </p:spTree>
    <p:extLst>
      <p:ext uri="{BB962C8B-B14F-4D97-AF65-F5344CB8AC3E}">
        <p14:creationId xmlns:p14="http://schemas.microsoft.com/office/powerpoint/2010/main" val="2897733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Consumption</a:t>
            </a:r>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a:xfrm>
                <a:off x="457200" y="1600200"/>
                <a:ext cx="4724400" cy="4967700"/>
              </a:xfrm>
            </p:spPr>
            <p:txBody>
              <a:bodyPr/>
              <a:lstStyle/>
              <a:p>
                <a:r>
                  <a:rPr lang="en-US" sz="1600" dirty="0"/>
                  <a:t>PIC 10F200: </a:t>
                </a:r>
                <a14:m>
                  <m:oMath xmlns:m="http://schemas.openxmlformats.org/officeDocument/2006/math">
                    <m:r>
                      <a:rPr lang="en-US" sz="1600" i="1">
                        <a:latin typeface="Cambria Math"/>
                      </a:rPr>
                      <m:t>𝑃</m:t>
                    </m:r>
                    <m:r>
                      <a:rPr lang="en-US" sz="1600" i="1">
                        <a:latin typeface="Cambria Math"/>
                      </a:rPr>
                      <m:t>=</m:t>
                    </m:r>
                    <m:r>
                      <a:rPr lang="en-US" sz="1600" i="1">
                        <a:latin typeface="Cambria Math"/>
                      </a:rPr>
                      <m:t>𝐼</m:t>
                    </m:r>
                    <m:r>
                      <a:rPr lang="en-US" sz="1600" i="1">
                        <a:latin typeface="Cambria Math"/>
                      </a:rPr>
                      <m:t>∗</m:t>
                    </m:r>
                    <m:r>
                      <a:rPr lang="en-US" sz="1600" i="1">
                        <a:latin typeface="Cambria Math"/>
                      </a:rPr>
                      <m:t>𝑉</m:t>
                    </m:r>
                    <m:r>
                      <a:rPr lang="en-US" sz="1600" i="1">
                        <a:latin typeface="Cambria Math"/>
                      </a:rPr>
                      <m:t>=852.6</m:t>
                    </m:r>
                    <m:r>
                      <m:rPr>
                        <m:sty m:val="p"/>
                      </m:rPr>
                      <a:rPr lang="en-US" sz="1600">
                        <a:latin typeface="Cambria Math"/>
                      </a:rPr>
                      <m:t>μA</m:t>
                    </m:r>
                    <m:r>
                      <a:rPr lang="en-US" sz="1600" i="1">
                        <a:latin typeface="Cambria Math"/>
                      </a:rPr>
                      <m:t>∗</m:t>
                    </m:r>
                    <m:r>
                      <a:rPr lang="en-US" sz="1600">
                        <a:latin typeface="Cambria Math"/>
                      </a:rPr>
                      <m:t>3.1</m:t>
                    </m:r>
                    <m:r>
                      <m:rPr>
                        <m:sty m:val="p"/>
                      </m:rPr>
                      <a:rPr lang="en-US" sz="1600">
                        <a:latin typeface="Cambria Math"/>
                      </a:rPr>
                      <m:t>V</m:t>
                    </m:r>
                    <m:r>
                      <a:rPr lang="en-US" sz="1600">
                        <a:latin typeface="Cambria Math"/>
                      </a:rPr>
                      <m:t>=2.64</m:t>
                    </m:r>
                    <m:r>
                      <m:rPr>
                        <m:sty m:val="p"/>
                      </m:rPr>
                      <a:rPr lang="en-US" sz="1600">
                        <a:latin typeface="Cambria Math"/>
                      </a:rPr>
                      <m:t>mW</m:t>
                    </m:r>
                  </m:oMath>
                </a14:m>
                <a:endParaRPr lang="en-US" sz="1600" dirty="0"/>
              </a:p>
              <a:p>
                <a:r>
                  <a:rPr lang="en-US" sz="1600" dirty="0"/>
                  <a:t>Comparator:  </a:t>
                </a:r>
                <a14:m>
                  <m:oMath xmlns:m="http://schemas.openxmlformats.org/officeDocument/2006/math">
                    <m:r>
                      <a:rPr lang="en-US" sz="1600" i="1">
                        <a:latin typeface="Cambria Math"/>
                      </a:rPr>
                      <m:t>𝑃</m:t>
                    </m:r>
                    <m:r>
                      <a:rPr lang="en-US" sz="1600" i="1">
                        <a:latin typeface="Cambria Math"/>
                      </a:rPr>
                      <m:t>=</m:t>
                    </m:r>
                    <m:r>
                      <a:rPr lang="en-US" sz="1600" i="1">
                        <a:latin typeface="Cambria Math"/>
                      </a:rPr>
                      <m:t>𝐼</m:t>
                    </m:r>
                    <m:r>
                      <a:rPr lang="en-US" sz="1600" i="1">
                        <a:latin typeface="Cambria Math"/>
                      </a:rPr>
                      <m:t>∗</m:t>
                    </m:r>
                    <m:r>
                      <a:rPr lang="en-US" sz="1600" i="1">
                        <a:latin typeface="Cambria Math"/>
                      </a:rPr>
                      <m:t>𝑉</m:t>
                    </m:r>
                    <m:r>
                      <a:rPr lang="en-US" sz="1600" i="1">
                        <a:latin typeface="Cambria Math"/>
                      </a:rPr>
                      <m:t>=10</m:t>
                    </m:r>
                    <m:r>
                      <m:rPr>
                        <m:sty m:val="p"/>
                      </m:rPr>
                      <a:rPr lang="en-US" sz="1600">
                        <a:latin typeface="Cambria Math"/>
                      </a:rPr>
                      <m:t>μA</m:t>
                    </m:r>
                    <m:r>
                      <a:rPr lang="en-US" sz="1600" i="1">
                        <a:latin typeface="Cambria Math"/>
                      </a:rPr>
                      <m:t>∗</m:t>
                    </m:r>
                    <m:r>
                      <a:rPr lang="en-US" sz="1600">
                        <a:latin typeface="Cambria Math"/>
                      </a:rPr>
                      <m:t>1.7484</m:t>
                    </m:r>
                    <m:r>
                      <m:rPr>
                        <m:sty m:val="p"/>
                      </m:rPr>
                      <a:rPr lang="en-US" sz="1600">
                        <a:latin typeface="Cambria Math"/>
                      </a:rPr>
                      <m:t>V</m:t>
                    </m:r>
                    <m:r>
                      <a:rPr lang="en-US" sz="1600">
                        <a:latin typeface="Cambria Math"/>
                      </a:rPr>
                      <m:t>=0.175</m:t>
                    </m:r>
                    <m:r>
                      <m:rPr>
                        <m:sty m:val="p"/>
                      </m:rPr>
                      <a:rPr lang="en-US" sz="1600">
                        <a:latin typeface="Cambria Math"/>
                      </a:rPr>
                      <m:t>μW</m:t>
                    </m:r>
                  </m:oMath>
                </a14:m>
                <a:endParaRPr lang="en-US" sz="1600" dirty="0"/>
              </a:p>
              <a:p>
                <a:r>
                  <a:rPr lang="en-US" sz="1600" dirty="0"/>
                  <a:t>Transistor: power is </a:t>
                </a:r>
                <a:r>
                  <a:rPr lang="en-US" sz="1600" dirty="0" smtClean="0"/>
                  <a:t>negligible </a:t>
                </a:r>
              </a:p>
              <a:p>
                <a:r>
                  <a:rPr lang="en-US" sz="1600" dirty="0" smtClean="0"/>
                  <a:t>Voltage </a:t>
                </a:r>
                <a:r>
                  <a:rPr lang="en-US" sz="1600" dirty="0"/>
                  <a:t>divider: </a:t>
                </a:r>
                <a14:m>
                  <m:oMath xmlns:m="http://schemas.openxmlformats.org/officeDocument/2006/math">
                    <m:r>
                      <a:rPr lang="en-US" sz="1600" i="1">
                        <a:latin typeface="Cambria Math"/>
                      </a:rPr>
                      <m:t>𝑃</m:t>
                    </m:r>
                    <m:r>
                      <a:rPr lang="en-US" sz="1600" i="1">
                        <a:latin typeface="Cambria Math"/>
                      </a:rPr>
                      <m:t>=</m:t>
                    </m:r>
                    <m:r>
                      <a:rPr lang="en-US" sz="1600" i="1">
                        <a:latin typeface="Cambria Math"/>
                      </a:rPr>
                      <m:t>𝐼</m:t>
                    </m:r>
                    <m:r>
                      <a:rPr lang="en-US" sz="1600" i="1">
                        <a:latin typeface="Cambria Math"/>
                      </a:rPr>
                      <m:t>∗</m:t>
                    </m:r>
                    <m:r>
                      <a:rPr lang="en-US" sz="1600" i="1">
                        <a:latin typeface="Cambria Math"/>
                      </a:rPr>
                      <m:t>𝑉</m:t>
                    </m:r>
                    <m:r>
                      <a:rPr lang="en-US" sz="1600" i="1">
                        <a:latin typeface="Cambria Math"/>
                      </a:rPr>
                      <m:t>=31</m:t>
                    </m:r>
                    <m:r>
                      <m:rPr>
                        <m:sty m:val="p"/>
                      </m:rPr>
                      <a:rPr lang="en-US" sz="1600">
                        <a:latin typeface="Cambria Math"/>
                      </a:rPr>
                      <m:t>μA</m:t>
                    </m:r>
                    <m:r>
                      <a:rPr lang="en-US" sz="1600" i="1">
                        <a:latin typeface="Cambria Math"/>
                      </a:rPr>
                      <m:t>∗</m:t>
                    </m:r>
                    <m:r>
                      <a:rPr lang="en-US" sz="1600">
                        <a:latin typeface="Cambria Math"/>
                      </a:rPr>
                      <m:t>3.1</m:t>
                    </m:r>
                    <m:r>
                      <m:rPr>
                        <m:sty m:val="p"/>
                      </m:rPr>
                      <a:rPr lang="en-US" sz="1600">
                        <a:latin typeface="Cambria Math"/>
                      </a:rPr>
                      <m:t>V</m:t>
                    </m:r>
                    <m:r>
                      <a:rPr lang="en-US" sz="1600">
                        <a:latin typeface="Cambria Math"/>
                      </a:rPr>
                      <m:t>=0.961</m:t>
                    </m:r>
                    <m:r>
                      <m:rPr>
                        <m:sty m:val="p"/>
                      </m:rPr>
                      <a:rPr lang="en-US" sz="1600">
                        <a:latin typeface="Cambria Math"/>
                      </a:rPr>
                      <m:t>μW</m:t>
                    </m:r>
                  </m:oMath>
                </a14:m>
                <a:endParaRPr lang="en-US" sz="1600" dirty="0"/>
              </a:p>
              <a:p>
                <a:r>
                  <a:rPr lang="en-US" sz="1600" dirty="0"/>
                  <a:t>Base resistor: </a:t>
                </a:r>
                <a14:m>
                  <m:oMath xmlns:m="http://schemas.openxmlformats.org/officeDocument/2006/math">
                    <m:r>
                      <a:rPr lang="en-US" sz="1600" i="1">
                        <a:latin typeface="Cambria Math"/>
                      </a:rPr>
                      <m:t>𝑃</m:t>
                    </m:r>
                    <m:r>
                      <a:rPr lang="en-US" sz="1600" i="1">
                        <a:latin typeface="Cambria Math"/>
                      </a:rPr>
                      <m:t>=</m:t>
                    </m:r>
                    <m:r>
                      <a:rPr lang="en-US" sz="1600" i="1">
                        <a:latin typeface="Cambria Math"/>
                      </a:rPr>
                      <m:t>𝐼</m:t>
                    </m:r>
                    <m:r>
                      <a:rPr lang="en-US" sz="1600" i="1">
                        <a:latin typeface="Cambria Math"/>
                      </a:rPr>
                      <m:t>∗</m:t>
                    </m:r>
                    <m:r>
                      <a:rPr lang="en-US" sz="1600" i="1">
                        <a:latin typeface="Cambria Math"/>
                      </a:rPr>
                      <m:t>𝑉</m:t>
                    </m:r>
                    <m:r>
                      <a:rPr lang="en-US" sz="1600" i="1">
                        <a:latin typeface="Cambria Math"/>
                      </a:rPr>
                      <m:t>=4.242</m:t>
                    </m:r>
                    <m:r>
                      <m:rPr>
                        <m:sty m:val="p"/>
                      </m:rPr>
                      <a:rPr lang="en-US" sz="1600">
                        <a:latin typeface="Cambria Math"/>
                      </a:rPr>
                      <m:t>μA</m:t>
                    </m:r>
                    <m:r>
                      <a:rPr lang="en-US" sz="1600" i="1">
                        <a:latin typeface="Cambria Math"/>
                      </a:rPr>
                      <m:t>∗</m:t>
                    </m:r>
                    <m:r>
                      <a:rPr lang="en-US" sz="1600">
                        <a:latin typeface="Cambria Math"/>
                      </a:rPr>
                      <m:t>0.8484</m:t>
                    </m:r>
                    <m:r>
                      <m:rPr>
                        <m:sty m:val="p"/>
                      </m:rPr>
                      <a:rPr lang="en-US" sz="1600">
                        <a:latin typeface="Cambria Math"/>
                      </a:rPr>
                      <m:t>V</m:t>
                    </m:r>
                    <m:r>
                      <a:rPr lang="en-US" sz="1600" i="1">
                        <a:latin typeface="Cambria Math"/>
                      </a:rPr>
                      <m:t>=3.599</m:t>
                    </m:r>
                    <m:r>
                      <m:rPr>
                        <m:sty m:val="p"/>
                      </m:rPr>
                      <a:rPr lang="en-US" sz="1600">
                        <a:latin typeface="Cambria Math"/>
                      </a:rPr>
                      <m:t>μW</m:t>
                    </m:r>
                  </m:oMath>
                </a14:m>
                <a:endParaRPr lang="en-US" sz="1600" dirty="0"/>
              </a:p>
              <a:p>
                <a:r>
                  <a:rPr lang="en-US" sz="1600" dirty="0"/>
                  <a:t>Matched resistor: </a:t>
                </a:r>
                <a14:m>
                  <m:oMath xmlns:m="http://schemas.openxmlformats.org/officeDocument/2006/math">
                    <m:r>
                      <a:rPr lang="en-US" sz="1600" i="1">
                        <a:latin typeface="Cambria Math"/>
                      </a:rPr>
                      <m:t>𝑃</m:t>
                    </m:r>
                    <m:r>
                      <a:rPr lang="en-US" sz="1600" i="1">
                        <a:latin typeface="Cambria Math"/>
                      </a:rPr>
                      <m:t>=</m:t>
                    </m:r>
                    <m:sSup>
                      <m:sSupPr>
                        <m:ctrlPr>
                          <a:rPr lang="en-US" sz="1600" i="1">
                            <a:latin typeface="Cambria Math"/>
                          </a:rPr>
                        </m:ctrlPr>
                      </m:sSupPr>
                      <m:e>
                        <m:r>
                          <a:rPr lang="en-US" sz="1600" i="1">
                            <a:latin typeface="Cambria Math"/>
                          </a:rPr>
                          <m:t>𝐼</m:t>
                        </m:r>
                      </m:e>
                      <m:sup>
                        <m:r>
                          <a:rPr lang="en-US" sz="1600" i="1">
                            <a:latin typeface="Cambria Math"/>
                          </a:rPr>
                          <m:t>2</m:t>
                        </m:r>
                      </m:sup>
                    </m:sSup>
                    <m:r>
                      <a:rPr lang="en-US" sz="1600" i="1">
                        <a:latin typeface="Cambria Math"/>
                      </a:rPr>
                      <m:t>∗</m:t>
                    </m:r>
                    <m:r>
                      <a:rPr lang="en-US" sz="1600" i="1">
                        <a:latin typeface="Cambria Math"/>
                      </a:rPr>
                      <m:t>𝑅</m:t>
                    </m:r>
                    <m:r>
                      <a:rPr lang="en-US" sz="1600" i="1">
                        <a:latin typeface="Cambria Math"/>
                      </a:rPr>
                      <m:t>=</m:t>
                    </m:r>
                    <m:sSup>
                      <m:sSupPr>
                        <m:ctrlPr>
                          <a:rPr lang="en-US" sz="1600" i="1">
                            <a:latin typeface="Cambria Math"/>
                          </a:rPr>
                        </m:ctrlPr>
                      </m:sSupPr>
                      <m:e>
                        <m:d>
                          <m:dPr>
                            <m:ctrlPr>
                              <a:rPr lang="en-US" sz="1600" i="1">
                                <a:latin typeface="Cambria Math"/>
                              </a:rPr>
                            </m:ctrlPr>
                          </m:dPr>
                          <m:e>
                            <m:r>
                              <a:rPr lang="en-US" sz="1600" i="1">
                                <a:latin typeface="Cambria Math"/>
                              </a:rPr>
                              <m:t>848</m:t>
                            </m:r>
                            <m:r>
                              <m:rPr>
                                <m:sty m:val="p"/>
                              </m:rPr>
                              <a:rPr lang="en-US" sz="1600">
                                <a:latin typeface="Cambria Math"/>
                              </a:rPr>
                              <m:t>μA</m:t>
                            </m:r>
                          </m:e>
                        </m:d>
                      </m:e>
                      <m:sup>
                        <m:r>
                          <a:rPr lang="en-US" sz="1600" i="1">
                            <a:latin typeface="Cambria Math"/>
                          </a:rPr>
                          <m:t>2</m:t>
                        </m:r>
                      </m:sup>
                    </m:sSup>
                    <m:r>
                      <a:rPr lang="en-US" sz="1600" i="1">
                        <a:latin typeface="Cambria Math"/>
                      </a:rPr>
                      <m:t>∗0.1</m:t>
                    </m:r>
                    <m:r>
                      <a:rPr lang="en-US" sz="1600">
                        <a:latin typeface="Cambria Math"/>
                      </a:rPr>
                      <m:t>Ω</m:t>
                    </m:r>
                    <m:r>
                      <a:rPr lang="en-US" sz="1600" i="1">
                        <a:latin typeface="Cambria Math"/>
                      </a:rPr>
                      <m:t>=71.9</m:t>
                    </m:r>
                    <m:r>
                      <a:rPr lang="en-US" sz="1600" i="1">
                        <a:latin typeface="Cambria Math"/>
                      </a:rPr>
                      <m:t>𝑛</m:t>
                    </m:r>
                    <m:r>
                      <m:rPr>
                        <m:sty m:val="p"/>
                      </m:rPr>
                      <a:rPr lang="en-US" sz="1600">
                        <a:latin typeface="Cambria Math"/>
                      </a:rPr>
                      <m:t>W</m:t>
                    </m:r>
                  </m:oMath>
                </a14:m>
                <a:endParaRPr lang="en-US" sz="1600" dirty="0"/>
              </a:p>
              <a:p>
                <a:r>
                  <a:rPr lang="en-US" sz="1600" dirty="0"/>
                  <a:t>Lead &amp; Heart:  </a:t>
                </a:r>
                <a14:m>
                  <m:oMath xmlns:m="http://schemas.openxmlformats.org/officeDocument/2006/math">
                    <m:r>
                      <a:rPr lang="en-US" sz="1600" i="1">
                        <a:latin typeface="Cambria Math"/>
                      </a:rPr>
                      <m:t>𝑃</m:t>
                    </m:r>
                    <m:r>
                      <a:rPr lang="en-US" sz="1600" i="1">
                        <a:latin typeface="Cambria Math"/>
                      </a:rPr>
                      <m:t>=</m:t>
                    </m:r>
                    <m:sSup>
                      <m:sSupPr>
                        <m:ctrlPr>
                          <a:rPr lang="en-US" sz="1600" i="1">
                            <a:latin typeface="Cambria Math"/>
                          </a:rPr>
                        </m:ctrlPr>
                      </m:sSupPr>
                      <m:e>
                        <m:r>
                          <a:rPr lang="en-US" sz="1600" i="1">
                            <a:latin typeface="Cambria Math"/>
                          </a:rPr>
                          <m:t>𝐼</m:t>
                        </m:r>
                      </m:e>
                      <m:sup>
                        <m:r>
                          <a:rPr lang="en-US" sz="1600" i="1">
                            <a:latin typeface="Cambria Math"/>
                          </a:rPr>
                          <m:t>2</m:t>
                        </m:r>
                      </m:sup>
                    </m:sSup>
                    <m:r>
                      <a:rPr lang="en-US" sz="1600" i="1">
                        <a:latin typeface="Cambria Math"/>
                      </a:rPr>
                      <m:t>∗</m:t>
                    </m:r>
                    <m:d>
                      <m:dPr>
                        <m:ctrlPr>
                          <a:rPr lang="en-US" sz="1600" i="1">
                            <a:latin typeface="Cambria Math"/>
                          </a:rPr>
                        </m:ctrlPr>
                      </m:dPr>
                      <m:e>
                        <m:sSub>
                          <m:sSubPr>
                            <m:ctrlPr>
                              <a:rPr lang="en-US" sz="1600" i="1">
                                <a:latin typeface="Cambria Math"/>
                              </a:rPr>
                            </m:ctrlPr>
                          </m:sSubPr>
                          <m:e>
                            <m:r>
                              <a:rPr lang="en-US" sz="1600" i="1">
                                <a:latin typeface="Cambria Math"/>
                              </a:rPr>
                              <m:t>𝑍</m:t>
                            </m:r>
                          </m:e>
                          <m:sub>
                            <m:r>
                              <a:rPr lang="en-US" sz="1600" i="1">
                                <a:latin typeface="Cambria Math"/>
                              </a:rPr>
                              <m:t>𝑡𝑜𝑡</m:t>
                            </m:r>
                          </m:sub>
                        </m:sSub>
                      </m:e>
                    </m:d>
                    <m:r>
                      <a:rPr lang="en-US" sz="1600" i="1">
                        <a:latin typeface="Cambria Math"/>
                      </a:rPr>
                      <m:t>=</m:t>
                    </m:r>
                    <m:sSup>
                      <m:sSupPr>
                        <m:ctrlPr>
                          <a:rPr lang="en-US" sz="1600" i="1">
                            <a:latin typeface="Cambria Math"/>
                          </a:rPr>
                        </m:ctrlPr>
                      </m:sSupPr>
                      <m:e>
                        <m:d>
                          <m:dPr>
                            <m:ctrlPr>
                              <a:rPr lang="en-US" sz="1600" i="1">
                                <a:latin typeface="Cambria Math"/>
                              </a:rPr>
                            </m:ctrlPr>
                          </m:dPr>
                          <m:e>
                            <m:r>
                              <a:rPr lang="en-US" sz="1600" i="1">
                                <a:latin typeface="Cambria Math"/>
                              </a:rPr>
                              <m:t>848</m:t>
                            </m:r>
                            <m:r>
                              <m:rPr>
                                <m:sty m:val="p"/>
                              </m:rPr>
                              <a:rPr lang="en-US" sz="1600">
                                <a:latin typeface="Cambria Math"/>
                              </a:rPr>
                              <m:t>μA</m:t>
                            </m:r>
                          </m:e>
                        </m:d>
                      </m:e>
                      <m:sup>
                        <m:r>
                          <a:rPr lang="en-US" sz="1600" i="1">
                            <a:latin typeface="Cambria Math"/>
                          </a:rPr>
                          <m:t>2</m:t>
                        </m:r>
                      </m:sup>
                    </m:sSup>
                    <m:r>
                      <a:rPr lang="en-US" sz="1600" i="1">
                        <a:latin typeface="Cambria Math"/>
                      </a:rPr>
                      <m:t>∗</m:t>
                    </m:r>
                    <m:d>
                      <m:dPr>
                        <m:ctrlPr>
                          <a:rPr lang="en-US" sz="1600" i="1">
                            <a:latin typeface="Cambria Math"/>
                          </a:rPr>
                        </m:ctrlPr>
                      </m:dPr>
                      <m:e>
                        <m:r>
                          <a:rPr lang="en-US" sz="1600" i="1">
                            <a:latin typeface="Cambria Math"/>
                          </a:rPr>
                          <m:t>39,249.74−</m:t>
                        </m:r>
                        <m:r>
                          <a:rPr lang="en-US" sz="1600" i="1">
                            <a:latin typeface="Cambria Math"/>
                          </a:rPr>
                          <m:t>𝑗</m:t>
                        </m:r>
                        <m:r>
                          <a:rPr lang="en-US" sz="1600" i="1">
                            <a:latin typeface="Cambria Math"/>
                          </a:rPr>
                          <m:t>5426.42</m:t>
                        </m:r>
                      </m:e>
                    </m:d>
                    <m:r>
                      <a:rPr lang="en-US" sz="1600" i="1">
                        <a:latin typeface="Cambria Math"/>
                      </a:rPr>
                      <m:t>=0.0282−</m:t>
                    </m:r>
                    <m:r>
                      <a:rPr lang="en-US" sz="1600" i="1">
                        <a:latin typeface="Cambria Math"/>
                      </a:rPr>
                      <m:t>𝑗</m:t>
                    </m:r>
                    <m:r>
                      <a:rPr lang="en-US" sz="1600" i="1">
                        <a:latin typeface="Cambria Math"/>
                      </a:rPr>
                      <m:t>0.0039</m:t>
                    </m:r>
                  </m:oMath>
                </a14:m>
                <a:endParaRPr lang="en-US" sz="1600" dirty="0"/>
              </a:p>
              <a:p>
                <a:endParaRPr lang="en-US" dirty="0"/>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xfrm>
                <a:off x="457200" y="1600200"/>
                <a:ext cx="4724400" cy="4967700"/>
              </a:xfrm>
              <a:blipFill rotWithShape="1">
                <a:blip r:embed="rId3"/>
                <a:stretch>
                  <a:fillRect l="-2194" t="-2457"/>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752600"/>
            <a:ext cx="3855366" cy="256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8050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Consumption</a:t>
            </a:r>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a:xfrm>
                <a:off x="457200" y="1447800"/>
                <a:ext cx="5105400" cy="5120100"/>
              </a:xfrm>
            </p:spPr>
            <p:txBody>
              <a:bodyPr/>
              <a:lstStyle/>
              <a:p>
                <a:pPr>
                  <a:lnSpc>
                    <a:spcPct val="200000"/>
                  </a:lnSpc>
                </a:pPr>
                <a14:m>
                  <m:oMath xmlns:m="http://schemas.openxmlformats.org/officeDocument/2006/math">
                    <m:r>
                      <a:rPr lang="en-US" sz="1600" i="1">
                        <a:latin typeface="Cambria Math"/>
                      </a:rPr>
                      <m:t>𝑃</m:t>
                    </m:r>
                    <m:r>
                      <a:rPr lang="en-US" sz="1600" i="1">
                        <a:latin typeface="Cambria Math"/>
                      </a:rPr>
                      <m:t>=</m:t>
                    </m:r>
                    <m:rad>
                      <m:radPr>
                        <m:degHide m:val="on"/>
                        <m:ctrlPr>
                          <a:rPr lang="en-US" sz="1600" i="1">
                            <a:latin typeface="Cambria Math"/>
                          </a:rPr>
                        </m:ctrlPr>
                      </m:radPr>
                      <m:deg/>
                      <m:e>
                        <m:sSup>
                          <m:sSupPr>
                            <m:ctrlPr>
                              <a:rPr lang="en-US" sz="1600" i="1">
                                <a:latin typeface="Cambria Math"/>
                              </a:rPr>
                            </m:ctrlPr>
                          </m:sSupPr>
                          <m:e>
                            <m:r>
                              <a:rPr lang="en-US" sz="1600" i="1">
                                <a:latin typeface="Cambria Math"/>
                              </a:rPr>
                              <m:t>(0.0828)</m:t>
                            </m:r>
                          </m:e>
                          <m:sup>
                            <m:r>
                              <a:rPr lang="en-US" sz="1600" i="1">
                                <a:latin typeface="Cambria Math"/>
                              </a:rPr>
                              <m:t>2</m:t>
                            </m:r>
                          </m:sup>
                        </m:sSup>
                        <m:r>
                          <a:rPr lang="en-US" sz="1600" i="1">
                            <a:latin typeface="Cambria Math"/>
                          </a:rPr>
                          <m:t>+</m:t>
                        </m:r>
                        <m:sSup>
                          <m:sSupPr>
                            <m:ctrlPr>
                              <a:rPr lang="en-US" sz="1600" i="1">
                                <a:latin typeface="Cambria Math"/>
                              </a:rPr>
                            </m:ctrlPr>
                          </m:sSupPr>
                          <m:e>
                            <m:r>
                              <a:rPr lang="en-US" sz="1600" i="1">
                                <a:latin typeface="Cambria Math"/>
                              </a:rPr>
                              <m:t>(0.0039)</m:t>
                            </m:r>
                          </m:e>
                          <m:sup>
                            <m:r>
                              <a:rPr lang="en-US" sz="1600" i="1">
                                <a:latin typeface="Cambria Math"/>
                              </a:rPr>
                              <m:t>2</m:t>
                            </m:r>
                          </m:sup>
                        </m:sSup>
                      </m:e>
                    </m:rad>
                    <m:r>
                      <a:rPr lang="en-US" sz="1600" i="1">
                        <a:latin typeface="Cambria Math"/>
                      </a:rPr>
                      <m:t>=82.89</m:t>
                    </m:r>
                    <m:r>
                      <a:rPr lang="en-US" sz="1600" i="1">
                        <a:latin typeface="Cambria Math"/>
                      </a:rPr>
                      <m:t>𝑚𝑊</m:t>
                    </m:r>
                  </m:oMath>
                </a14:m>
                <a:endParaRPr lang="en-US" sz="1600" dirty="0"/>
              </a:p>
              <a:p>
                <a:pPr>
                  <a:lnSpc>
                    <a:spcPct val="200000"/>
                  </a:lnSpc>
                </a:pPr>
                <a:r>
                  <a:rPr lang="en-US" sz="1600" dirty="0"/>
                  <a:t>Clearly the lead and heart are requiring the most power, which is to be expected</a:t>
                </a:r>
                <a:r>
                  <a:rPr lang="en-US" sz="1600" dirty="0" smtClean="0"/>
                  <a:t>.</a:t>
                </a:r>
              </a:p>
              <a:p>
                <a:pPr>
                  <a:lnSpc>
                    <a:spcPct val="200000"/>
                  </a:lnSpc>
                </a:pPr>
                <a:r>
                  <a:rPr lang="en-US" sz="1600" dirty="0" smtClean="0"/>
                  <a:t>Target battery life: 2 months</a:t>
                </a:r>
                <a:endParaRPr lang="en-US" sz="1600" dirty="0"/>
              </a:p>
              <a:p>
                <a:pPr>
                  <a:lnSpc>
                    <a:spcPct val="200000"/>
                  </a:lnSpc>
                </a:pPr>
                <a14:m>
                  <m:oMath xmlns:m="http://schemas.openxmlformats.org/officeDocument/2006/math">
                    <m:f>
                      <m:fPr>
                        <m:ctrlPr>
                          <a:rPr lang="en-US" sz="1600" i="1">
                            <a:latin typeface="Cambria Math"/>
                          </a:rPr>
                        </m:ctrlPr>
                      </m:fPr>
                      <m:num>
                        <m:r>
                          <a:rPr lang="en-US" sz="1600" i="1">
                            <a:latin typeface="Cambria Math"/>
                          </a:rPr>
                          <m:t>75</m:t>
                        </m:r>
                        <m:r>
                          <a:rPr lang="en-US" sz="1600" i="1">
                            <a:latin typeface="Cambria Math"/>
                          </a:rPr>
                          <m:t>𝑚𝐴h</m:t>
                        </m:r>
                      </m:num>
                      <m:den>
                        <m:r>
                          <a:rPr lang="en-US" sz="1600" i="1">
                            <a:latin typeface="Cambria Math"/>
                          </a:rPr>
                          <m:t>852.6</m:t>
                        </m:r>
                        <m:r>
                          <m:rPr>
                            <m:sty m:val="p"/>
                          </m:rPr>
                          <a:rPr lang="en-US" sz="1600">
                            <a:latin typeface="Cambria Math"/>
                          </a:rPr>
                          <m:t>μA</m:t>
                        </m:r>
                      </m:den>
                    </m:f>
                    <m:r>
                      <a:rPr lang="en-US" sz="1600" i="1">
                        <a:latin typeface="Cambria Math"/>
                      </a:rPr>
                      <m:t>=87.96 </m:t>
                    </m:r>
                    <m:r>
                      <a:rPr lang="en-US" sz="1600" i="1">
                        <a:latin typeface="Cambria Math"/>
                      </a:rPr>
                      <m:t>𝑑𝑎𝑦𝑠</m:t>
                    </m:r>
                  </m:oMath>
                </a14:m>
                <a:endParaRPr lang="en-US" sz="1600" dirty="0"/>
              </a:p>
              <a:p>
                <a:pPr>
                  <a:lnSpc>
                    <a:spcPct val="200000"/>
                  </a:lnSpc>
                </a:pPr>
                <a:r>
                  <a:rPr lang="en-US" sz="1600" dirty="0" smtClean="0"/>
                  <a:t>These batteries </a:t>
                </a:r>
                <a:r>
                  <a:rPr lang="en-US" sz="1600" dirty="0"/>
                  <a:t>will last about </a:t>
                </a:r>
                <a:r>
                  <a:rPr lang="en-US" sz="1600" dirty="0" smtClean="0"/>
                  <a:t>88 days</a:t>
                </a:r>
                <a:endParaRPr lang="en-US" dirty="0"/>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xfrm>
                <a:off x="457200" y="1447800"/>
                <a:ext cx="5105400" cy="5120100"/>
              </a:xfrm>
              <a:blipFill rotWithShape="1">
                <a:blip r:embed="rId3"/>
                <a:stretch>
                  <a:fillRect l="-2029" r="-477"/>
                </a:stretch>
              </a:blipFill>
            </p:spPr>
            <p:txBody>
              <a:bodyPr/>
              <a:lstStyle/>
              <a:p>
                <a:r>
                  <a:rPr lang="en-US">
                    <a:noFill/>
                  </a:rPr>
                  <a:t> </a:t>
                </a:r>
              </a:p>
            </p:txBody>
          </p:sp>
        </mc:Fallback>
      </mc:AlternateContent>
      <p:pic>
        <p:nvPicPr>
          <p:cNvPr id="4" name="Picture 3"/>
          <p:cNvPicPr/>
          <p:nvPr/>
        </p:nvPicPr>
        <p:blipFill>
          <a:blip r:embed="rId4"/>
          <a:stretch>
            <a:fillRect/>
          </a:stretch>
        </p:blipFill>
        <p:spPr>
          <a:xfrm>
            <a:off x="5029200" y="2895600"/>
            <a:ext cx="3535467" cy="2500630"/>
          </a:xfrm>
          <a:prstGeom prst="rect">
            <a:avLst/>
          </a:prstGeom>
        </p:spPr>
      </p:pic>
    </p:spTree>
    <p:extLst>
      <p:ext uri="{BB962C8B-B14F-4D97-AF65-F5344CB8AC3E}">
        <p14:creationId xmlns:p14="http://schemas.microsoft.com/office/powerpoint/2010/main" val="3931527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Product</a:t>
            </a:r>
            <a:endParaRPr lang="en-US" dirty="0"/>
          </a:p>
        </p:txBody>
      </p:sp>
      <p:pic>
        <p:nvPicPr>
          <p:cNvPr id="3075"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524000"/>
            <a:ext cx="2343150" cy="184785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4371" y="1507973"/>
            <a:ext cx="2188029" cy="1863877"/>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2387" y="3886200"/>
            <a:ext cx="1419225" cy="17049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Shape 88"/>
          <p:cNvSpPr txBox="1">
            <a:spLocks noGrp="1"/>
          </p:cNvSpPr>
          <p:nvPr>
            <p:ph type="body" idx="1"/>
          </p:nvPr>
        </p:nvSpPr>
        <p:spPr>
          <a:xfrm>
            <a:off x="749073" y="3465493"/>
            <a:ext cx="3113314" cy="631371"/>
          </a:xfrm>
          <a:prstGeom prst="rect">
            <a:avLst/>
          </a:prstGeom>
        </p:spPr>
        <p:txBody>
          <a:bodyPr lIns="91425" tIns="91425" rIns="91425" bIns="91425" anchor="t" anchorCtr="0">
            <a:noAutofit/>
          </a:bodyPr>
          <a:lstStyle/>
          <a:p>
            <a:pPr marL="457200" lvl="0" indent="-419100" rtl="0">
              <a:buClr>
                <a:schemeClr val="lt1"/>
              </a:buClr>
              <a:buSzPct val="166666"/>
              <a:buFont typeface="Arial"/>
              <a:buChar char="•"/>
            </a:pPr>
            <a:r>
              <a:rPr lang="en" sz="1400" dirty="0"/>
              <a:t>B</a:t>
            </a:r>
            <a:r>
              <a:rPr lang="en" sz="1400" dirty="0" smtClean="0"/>
              <a:t>enchtop </a:t>
            </a:r>
            <a:r>
              <a:rPr lang="en" sz="1400" dirty="0"/>
              <a:t>model of </a:t>
            </a:r>
            <a:r>
              <a:rPr lang="en" sz="1400" dirty="0" smtClean="0"/>
              <a:t>pacemaker</a:t>
            </a:r>
            <a:endParaRPr lang="en" sz="1400" dirty="0"/>
          </a:p>
        </p:txBody>
      </p:sp>
      <p:sp>
        <p:nvSpPr>
          <p:cNvPr id="10" name="TextBox 9"/>
          <p:cNvSpPr txBox="1"/>
          <p:nvPr/>
        </p:nvSpPr>
        <p:spPr>
          <a:xfrm>
            <a:off x="4953000" y="3465493"/>
            <a:ext cx="3704860" cy="523220"/>
          </a:xfrm>
          <a:prstGeom prst="rect">
            <a:avLst/>
          </a:prstGeom>
          <a:noFill/>
        </p:spPr>
        <p:txBody>
          <a:bodyPr wrap="none" rtlCol="0">
            <a:spAutoFit/>
          </a:bodyPr>
          <a:lstStyle/>
          <a:p>
            <a:pPr marL="457200" lvl="0" indent="-419100">
              <a:buClr>
                <a:schemeClr val="lt1"/>
              </a:buClr>
              <a:buSzPct val="166666"/>
              <a:buFont typeface="Arial"/>
              <a:buChar char="•"/>
            </a:pPr>
            <a:r>
              <a:rPr lang="en" dirty="0">
                <a:solidFill>
                  <a:schemeClr val="bg1"/>
                </a:solidFill>
                <a:latin typeface="Trebuchet MS" panose="020B0603020202020204" pitchFamily="34" charset="0"/>
              </a:rPr>
              <a:t>Enclosed PCB prototype of pacemaker</a:t>
            </a:r>
          </a:p>
          <a:p>
            <a:endParaRPr lang="en-US" dirty="0"/>
          </a:p>
        </p:txBody>
      </p:sp>
      <p:sp>
        <p:nvSpPr>
          <p:cNvPr id="15" name="Shape 88"/>
          <p:cNvSpPr txBox="1">
            <a:spLocks/>
          </p:cNvSpPr>
          <p:nvPr/>
        </p:nvSpPr>
        <p:spPr>
          <a:xfrm>
            <a:off x="3015343" y="5649191"/>
            <a:ext cx="3113314" cy="631371"/>
          </a:xfrm>
          <a:prstGeom prst="rect">
            <a:avLst/>
          </a:prstGeom>
          <a:noFill/>
          <a:ln>
            <a:noFill/>
          </a:ln>
        </p:spPr>
        <p:txBody>
          <a:bodyPr lIns="91425" tIns="91425" rIns="91425" bIns="91425" anchor="t" anchorCtr="0">
            <a:noAutofit/>
          </a:bodyPr>
          <a:lstStyle>
            <a:defPPr marR="0" algn="l" rtl="0">
              <a:lnSpc>
                <a:spcPct val="100000"/>
              </a:lnSpc>
              <a:spcBef>
                <a:spcPts val="0"/>
              </a:spcBef>
              <a:spcAft>
                <a:spcPts val="0"/>
              </a:spcAft>
            </a:defPPr>
            <a:lvl1pPr marL="342900" marR="0" indent="-342900" algn="l" rtl="0">
              <a:lnSpc>
                <a:spcPct val="100000"/>
              </a:lnSpc>
              <a:spcBef>
                <a:spcPts val="600"/>
              </a:spcBef>
              <a:spcAft>
                <a:spcPts val="0"/>
              </a:spcAft>
              <a:buClr>
                <a:schemeClr val="lt1"/>
              </a:buClr>
              <a:buSzPct val="166666"/>
              <a:buFont typeface="Arial"/>
              <a:buChar char="•"/>
              <a:defRPr sz="3000" b="0" i="0" u="none" strike="noStrike" cap="none" baseline="0">
                <a:solidFill>
                  <a:schemeClr val="lt1"/>
                </a:solidFill>
                <a:latin typeface="Trebuchet MS"/>
                <a:ea typeface="Trebuchet MS"/>
                <a:cs typeface="Trebuchet MS"/>
                <a:sym typeface="Trebuchet MS"/>
                <a:rtl val="0"/>
              </a:defRPr>
            </a:lvl1pPr>
            <a:lvl2pPr marL="742950" marR="0" indent="-285750" algn="l" rtl="0">
              <a:lnSpc>
                <a:spcPct val="100000"/>
              </a:lnSpc>
              <a:spcBef>
                <a:spcPts val="480"/>
              </a:spcBef>
              <a:spcAft>
                <a:spcPts val="0"/>
              </a:spcAft>
              <a:buClr>
                <a:schemeClr val="lt1"/>
              </a:buClr>
              <a:buSzPct val="100000"/>
              <a:buFont typeface="Courier New"/>
              <a:buChar char="o"/>
              <a:defRPr sz="2400" b="0" i="0" u="none" strike="noStrike" cap="none" baseline="0">
                <a:solidFill>
                  <a:schemeClr val="lt1"/>
                </a:solidFill>
                <a:latin typeface="Trebuchet MS"/>
                <a:ea typeface="Trebuchet MS"/>
                <a:cs typeface="Trebuchet MS"/>
                <a:sym typeface="Trebuchet MS"/>
                <a:rtl val="0"/>
              </a:defRPr>
            </a:lvl2pPr>
            <a:lvl3pPr marL="1143000" marR="0" indent="-228600" algn="l" rtl="0">
              <a:lnSpc>
                <a:spcPct val="100000"/>
              </a:lnSpc>
              <a:spcBef>
                <a:spcPts val="480"/>
              </a:spcBef>
              <a:spcAft>
                <a:spcPts val="0"/>
              </a:spcAft>
              <a:buClr>
                <a:schemeClr val="lt1"/>
              </a:buClr>
              <a:buSzPct val="100000"/>
              <a:buFont typeface="Wingdings"/>
              <a:buChar char="§"/>
              <a:defRPr sz="2400" b="0" i="0" u="none" strike="noStrike" cap="none" baseline="0">
                <a:solidFill>
                  <a:schemeClr val="lt1"/>
                </a:solidFill>
                <a:latin typeface="Trebuchet MS"/>
                <a:ea typeface="Trebuchet MS"/>
                <a:cs typeface="Trebuchet MS"/>
                <a:sym typeface="Trebuchet MS"/>
                <a:rtl val="0"/>
              </a:defRPr>
            </a:lvl3pPr>
            <a:lvl4pPr marL="1600200" marR="0" indent="-228600" algn="l" rtl="0">
              <a:lnSpc>
                <a:spcPct val="100000"/>
              </a:lnSpc>
              <a:spcBef>
                <a:spcPts val="360"/>
              </a:spcBef>
              <a:spcAft>
                <a:spcPts val="0"/>
              </a:spcAft>
              <a:buClr>
                <a:schemeClr val="lt1"/>
              </a:buClr>
              <a:buSzPct val="166666"/>
              <a:buFont typeface="Arial"/>
              <a:buChar char="•"/>
              <a:defRPr sz="1800" b="0" i="0" u="none" strike="noStrike" cap="none" baseline="0">
                <a:solidFill>
                  <a:schemeClr val="lt1"/>
                </a:solidFill>
                <a:latin typeface="Trebuchet MS"/>
                <a:ea typeface="Trebuchet MS"/>
                <a:cs typeface="Trebuchet MS"/>
                <a:sym typeface="Trebuchet MS"/>
                <a:rtl val="0"/>
              </a:defRPr>
            </a:lvl4pPr>
            <a:lvl5pPr marL="2057400" marR="0" indent="-228600" algn="l" rtl="0">
              <a:lnSpc>
                <a:spcPct val="100000"/>
              </a:lnSpc>
              <a:spcBef>
                <a:spcPts val="360"/>
              </a:spcBef>
              <a:spcAft>
                <a:spcPts val="0"/>
              </a:spcAft>
              <a:buClr>
                <a:schemeClr val="lt1"/>
              </a:buClr>
              <a:buSzPct val="100000"/>
              <a:buFont typeface="Courier New"/>
              <a:buChar char="o"/>
              <a:defRPr sz="1800" b="0" i="0" u="none" strike="noStrike" cap="none" baseline="0">
                <a:solidFill>
                  <a:schemeClr val="lt1"/>
                </a:solidFill>
                <a:latin typeface="Trebuchet MS"/>
                <a:ea typeface="Trebuchet MS"/>
                <a:cs typeface="Trebuchet MS"/>
                <a:sym typeface="Trebuchet MS"/>
                <a:rtl val="0"/>
              </a:defRPr>
            </a:lvl5pPr>
            <a:lvl6pPr marL="2514600" marR="0" indent="-228600" algn="l" rtl="0">
              <a:lnSpc>
                <a:spcPct val="100000"/>
              </a:lnSpc>
              <a:spcBef>
                <a:spcPts val="360"/>
              </a:spcBef>
              <a:spcAft>
                <a:spcPts val="0"/>
              </a:spcAft>
              <a:buClr>
                <a:schemeClr val="lt1"/>
              </a:buClr>
              <a:buSzPct val="100000"/>
              <a:buFont typeface="Wingdings"/>
              <a:buChar char="§"/>
              <a:defRPr sz="1800" b="0" i="0" u="none" strike="noStrike" cap="none" baseline="0">
                <a:solidFill>
                  <a:schemeClr val="lt1"/>
                </a:solidFill>
                <a:latin typeface="Trebuchet MS"/>
                <a:ea typeface="Trebuchet MS"/>
                <a:cs typeface="Trebuchet MS"/>
                <a:sym typeface="Trebuchet MS"/>
                <a:rtl val="0"/>
              </a:defRPr>
            </a:lvl6pPr>
            <a:lvl7pPr marL="2971800" marR="0" indent="-228600" algn="l" rtl="0">
              <a:lnSpc>
                <a:spcPct val="100000"/>
              </a:lnSpc>
              <a:spcBef>
                <a:spcPts val="360"/>
              </a:spcBef>
              <a:spcAft>
                <a:spcPts val="0"/>
              </a:spcAft>
              <a:buClr>
                <a:schemeClr val="lt1"/>
              </a:buClr>
              <a:buSzPct val="166666"/>
              <a:buFont typeface="Arial"/>
              <a:buChar char="•"/>
              <a:defRPr sz="1800" b="0" i="0" u="none" strike="noStrike" cap="none" baseline="0">
                <a:solidFill>
                  <a:schemeClr val="lt1"/>
                </a:solidFill>
                <a:latin typeface="Trebuchet MS"/>
                <a:ea typeface="Trebuchet MS"/>
                <a:cs typeface="Trebuchet MS"/>
                <a:sym typeface="Trebuchet MS"/>
                <a:rtl val="0"/>
              </a:defRPr>
            </a:lvl7pPr>
            <a:lvl8pPr marL="3429000" marR="0" indent="-228600" algn="l" rtl="0">
              <a:lnSpc>
                <a:spcPct val="100000"/>
              </a:lnSpc>
              <a:spcBef>
                <a:spcPts val="360"/>
              </a:spcBef>
              <a:spcAft>
                <a:spcPts val="0"/>
              </a:spcAft>
              <a:buClr>
                <a:schemeClr val="lt1"/>
              </a:buClr>
              <a:buSzPct val="100000"/>
              <a:buFont typeface="Courier New"/>
              <a:buChar char="o"/>
              <a:defRPr sz="1800" b="0" i="0" u="none" strike="noStrike" cap="none" baseline="0">
                <a:solidFill>
                  <a:schemeClr val="lt1"/>
                </a:solidFill>
                <a:latin typeface="Trebuchet MS"/>
                <a:ea typeface="Trebuchet MS"/>
                <a:cs typeface="Trebuchet MS"/>
                <a:sym typeface="Trebuchet MS"/>
                <a:rtl val="0"/>
              </a:defRPr>
            </a:lvl8pPr>
            <a:lvl9pPr marL="3886200" marR="0" indent="-228600" algn="l" rtl="0">
              <a:lnSpc>
                <a:spcPct val="100000"/>
              </a:lnSpc>
              <a:spcBef>
                <a:spcPts val="360"/>
              </a:spcBef>
              <a:spcAft>
                <a:spcPts val="0"/>
              </a:spcAft>
              <a:buClr>
                <a:schemeClr val="lt1"/>
              </a:buClr>
              <a:buSzPct val="100000"/>
              <a:buFont typeface="Wingdings"/>
              <a:buChar char="§"/>
              <a:defRPr sz="1800" b="0" i="0" u="none" strike="noStrike" cap="none" baseline="0">
                <a:solidFill>
                  <a:schemeClr val="lt1"/>
                </a:solidFill>
                <a:latin typeface="Trebuchet MS"/>
                <a:ea typeface="Trebuchet MS"/>
                <a:cs typeface="Trebuchet MS"/>
                <a:sym typeface="Trebuchet MS"/>
                <a:rtl val="0"/>
              </a:defRPr>
            </a:lvl9pPr>
          </a:lstStyle>
          <a:p>
            <a:r>
              <a:rPr lang="en-US" sz="1400" dirty="0"/>
              <a:t>Ground plane of can used to attach ground lead</a:t>
            </a:r>
          </a:p>
        </p:txBody>
      </p:sp>
    </p:spTree>
    <p:extLst>
      <p:ext uri="{BB962C8B-B14F-4D97-AF65-F5344CB8AC3E}">
        <p14:creationId xmlns:p14="http://schemas.microsoft.com/office/powerpoint/2010/main" val="7109454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sp>
        <p:nvSpPr>
          <p:cNvPr id="9" name="Shape 133"/>
          <p:cNvSpPr txBox="1">
            <a:spLocks noGrp="1"/>
          </p:cNvSpPr>
          <p:nvPr>
            <p:ph type="body" idx="1"/>
          </p:nvPr>
        </p:nvSpPr>
        <p:spPr>
          <a:xfrm>
            <a:off x="457200" y="1600200"/>
            <a:ext cx="5334000" cy="4967700"/>
          </a:xfrm>
          <a:prstGeom prst="rect">
            <a:avLst/>
          </a:prstGeom>
        </p:spPr>
        <p:txBody>
          <a:bodyPr lIns="91425" tIns="91425" rIns="91425" bIns="91425" anchor="t" anchorCtr="0">
            <a:noAutofit/>
          </a:bodyPr>
          <a:lstStyle/>
          <a:p>
            <a:r>
              <a:rPr lang="en-US" dirty="0" smtClean="0"/>
              <a:t>Working budget of ~$200</a:t>
            </a:r>
          </a:p>
          <a:p>
            <a:r>
              <a:rPr lang="en-US" dirty="0" smtClean="0"/>
              <a:t>Final amount spent:</a:t>
            </a:r>
            <a:r>
              <a:rPr lang="en-US" dirty="0"/>
              <a:t> </a:t>
            </a:r>
            <a:r>
              <a:rPr lang="en-US" dirty="0" smtClean="0"/>
              <a:t>$240.60</a:t>
            </a:r>
          </a:p>
        </p:txBody>
      </p:sp>
      <p:graphicFrame>
        <p:nvGraphicFramePr>
          <p:cNvPr id="4" name="Object 3"/>
          <p:cNvGraphicFramePr>
            <a:graphicFrameLocks noChangeAspect="1"/>
          </p:cNvGraphicFramePr>
          <p:nvPr>
            <p:extLst>
              <p:ext uri="{D42A27DB-BD31-4B8C-83A1-F6EECF244321}">
                <p14:modId xmlns:p14="http://schemas.microsoft.com/office/powerpoint/2010/main" val="3811600990"/>
              </p:ext>
            </p:extLst>
          </p:nvPr>
        </p:nvGraphicFramePr>
        <p:xfrm>
          <a:off x="5638800" y="1981200"/>
          <a:ext cx="2048256" cy="1600200"/>
        </p:xfrm>
        <a:graphic>
          <a:graphicData uri="http://schemas.openxmlformats.org/presentationml/2006/ole">
            <mc:AlternateContent xmlns:mc="http://schemas.openxmlformats.org/markup-compatibility/2006">
              <mc:Choice xmlns:v="urn:schemas-microsoft-com:vml" Requires="v">
                <p:oleObj spid="_x0000_s1038" name="Worksheet" showAsIcon="1" r:id="rId5" imgW="914400" imgH="714240" progId="Excel.Sheet.12">
                  <p:embed/>
                </p:oleObj>
              </mc:Choice>
              <mc:Fallback>
                <p:oleObj name="Worksheet" showAsIcon="1" r:id="rId5" imgW="914400" imgH="714240" progId="Excel.Sheet.12">
                  <p:embed/>
                  <p:pic>
                    <p:nvPicPr>
                      <p:cNvPr id="0" name=""/>
                      <p:cNvPicPr/>
                      <p:nvPr/>
                    </p:nvPicPr>
                    <p:blipFill>
                      <a:blip r:embed="rId6"/>
                      <a:stretch>
                        <a:fillRect/>
                      </a:stretch>
                    </p:blipFill>
                    <p:spPr>
                      <a:xfrm>
                        <a:off x="5638800" y="1981200"/>
                        <a:ext cx="2048256" cy="1600200"/>
                      </a:xfrm>
                      <a:prstGeom prst="rect">
                        <a:avLst/>
                      </a:prstGeom>
                    </p:spPr>
                  </p:pic>
                </p:oleObj>
              </mc:Fallback>
            </mc:AlternateContent>
          </a:graphicData>
        </a:graphic>
      </p:graphicFrame>
    </p:spTree>
    <p:extLst>
      <p:ext uri="{BB962C8B-B14F-4D97-AF65-F5344CB8AC3E}">
        <p14:creationId xmlns:p14="http://schemas.microsoft.com/office/powerpoint/2010/main" val="30583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en" dirty="0"/>
              <a:t>Kassandra -Leads Engineer</a:t>
            </a:r>
          </a:p>
          <a:p>
            <a:pPr lvl="0" rtl="0">
              <a:buNone/>
            </a:pPr>
            <a:r>
              <a:rPr lang="en" dirty="0"/>
              <a:t>Courtney- Power Engineer</a:t>
            </a:r>
          </a:p>
          <a:p>
            <a:pPr lvl="0" rtl="0">
              <a:buNone/>
            </a:pPr>
            <a:r>
              <a:rPr lang="en" dirty="0"/>
              <a:t>Gage- </a:t>
            </a:r>
            <a:r>
              <a:rPr lang="en" dirty="0" smtClean="0"/>
              <a:t>Embedded Engineer</a:t>
            </a:r>
            <a:endParaRPr lang="en" dirty="0"/>
          </a:p>
          <a:p>
            <a:pPr>
              <a:buNone/>
            </a:pPr>
            <a:r>
              <a:rPr lang="en" dirty="0"/>
              <a:t>Jared- </a:t>
            </a:r>
            <a:r>
              <a:rPr lang="en" dirty="0" smtClean="0"/>
              <a:t>Voltage Regulation Engineer</a:t>
            </a:r>
            <a:endParaRPr lang="en" dirty="0"/>
          </a:p>
        </p:txBody>
      </p:sp>
      <p:sp>
        <p:nvSpPr>
          <p:cNvPr id="95" name="Shape 9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Member Roles</a:t>
            </a:r>
          </a:p>
        </p:txBody>
      </p:sp>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r>
              <a:rPr lang="en-US" dirty="0" smtClean="0"/>
              <a:t>Battery life and consumption</a:t>
            </a:r>
          </a:p>
          <a:p>
            <a:r>
              <a:rPr lang="en-US" dirty="0"/>
              <a:t>Meeting size requirements with inexpensive </a:t>
            </a:r>
            <a:r>
              <a:rPr lang="en-US" dirty="0" smtClean="0"/>
              <a:t>battery</a:t>
            </a:r>
          </a:p>
          <a:p>
            <a:r>
              <a:rPr lang="en-US" dirty="0" smtClean="0"/>
              <a:t>PCB Board Layout</a:t>
            </a:r>
          </a:p>
          <a:p>
            <a:r>
              <a:rPr lang="en-US" dirty="0"/>
              <a:t>Troubleshooting </a:t>
            </a:r>
            <a:r>
              <a:rPr lang="en-US" dirty="0" smtClean="0"/>
              <a:t>prototype board due </a:t>
            </a:r>
            <a:r>
              <a:rPr lang="en-US" dirty="0"/>
              <a:t>to </a:t>
            </a:r>
            <a:r>
              <a:rPr lang="en-US" dirty="0" smtClean="0"/>
              <a:t>size</a:t>
            </a:r>
            <a:endParaRPr lang="en-US" dirty="0"/>
          </a:p>
          <a:p>
            <a:r>
              <a:rPr lang="en-US" dirty="0" smtClean="0"/>
              <a:t>Parts getting lost in the mail</a:t>
            </a:r>
          </a:p>
          <a:p>
            <a:r>
              <a:rPr lang="en-US" dirty="0" smtClean="0"/>
              <a:t>Having a broken reflow oven</a:t>
            </a:r>
          </a:p>
          <a:p>
            <a:pPr marL="0" indent="0">
              <a:buNone/>
            </a:pPr>
            <a:endParaRPr lang="en-US" dirty="0" smtClean="0"/>
          </a:p>
        </p:txBody>
      </p:sp>
      <p:sp>
        <p:nvSpPr>
          <p:cNvPr id="134" name="Shape 134"/>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en" dirty="0" smtClean="0"/>
              <a:t>Problems we’ve faced</a:t>
            </a:r>
            <a:endParaRPr lang="en" dirty="0"/>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ctrTitle"/>
          </p:nvPr>
        </p:nvSpPr>
        <p:spPr>
          <a:xfrm>
            <a:off x="685800" y="2603700"/>
            <a:ext cx="7772400" cy="1650599"/>
          </a:xfrm>
          <a:prstGeom prst="rect">
            <a:avLst/>
          </a:prstGeom>
        </p:spPr>
        <p:txBody>
          <a:bodyPr lIns="91425" tIns="91425" rIns="91425" bIns="91425" anchor="b" anchorCtr="0">
            <a:noAutofit/>
          </a:bodyPr>
          <a:lstStyle/>
          <a:p>
            <a:pPr lvl="0" rtl="0">
              <a:buNone/>
            </a:pPr>
            <a:r>
              <a:rPr lang="en"/>
              <a:t>Demonstration &amp; Questions</a:t>
            </a:r>
          </a:p>
        </p:txBody>
      </p:sp>
      <p:sp>
        <p:nvSpPr>
          <p:cNvPr id="140" name="Shape 140"/>
          <p:cNvSpPr txBox="1">
            <a:spLocks noGrp="1"/>
          </p:cNvSpPr>
          <p:nvPr>
            <p:ph type="subTitle" idx="1"/>
          </p:nvPr>
        </p:nvSpPr>
        <p:spPr>
          <a:xfrm>
            <a:off x="685800" y="3886200"/>
            <a:ext cx="7772400" cy="878099"/>
          </a:xfrm>
          <a:prstGeom prst="rect">
            <a:avLst/>
          </a:prstGeom>
        </p:spPr>
        <p:txBody>
          <a:bodyPr lIns="91425" tIns="91425" rIns="91425" bIns="91425" anchor="t" anchorCtr="0">
            <a:noAutofit/>
          </a:bodyPr>
          <a:lstStyle/>
          <a:p>
            <a:pPr>
              <a:buNone/>
            </a:pPr>
            <a:r>
              <a:rPr lang="en"/>
              <a:t> </a:t>
            </a:r>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Links</a:t>
            </a:r>
            <a:endParaRPr lang="en-US" dirty="0"/>
          </a:p>
        </p:txBody>
      </p:sp>
      <p:sp>
        <p:nvSpPr>
          <p:cNvPr id="3" name="Text Placeholder 2"/>
          <p:cNvSpPr>
            <a:spLocks noGrp="1"/>
          </p:cNvSpPr>
          <p:nvPr>
            <p:ph type="body" idx="1"/>
          </p:nvPr>
        </p:nvSpPr>
        <p:spPr/>
        <p:txBody>
          <a:bodyPr/>
          <a:lstStyle/>
          <a:p>
            <a:r>
              <a:rPr lang="en-US" dirty="0" smtClean="0">
                <a:hlinkClick r:id="rId2"/>
              </a:rPr>
              <a:t>Demo 1</a:t>
            </a:r>
            <a:endParaRPr lang="en-US" dirty="0" smtClean="0"/>
          </a:p>
          <a:p>
            <a:r>
              <a:rPr lang="en-US" dirty="0" smtClean="0">
                <a:hlinkClick r:id="rId3"/>
              </a:rPr>
              <a:t>Demo 2</a:t>
            </a:r>
            <a:endParaRPr lang="en-US" dirty="0" smtClean="0"/>
          </a:p>
          <a:p>
            <a:r>
              <a:rPr lang="en-US" dirty="0" smtClean="0">
                <a:hlinkClick r:id="rId4"/>
              </a:rPr>
              <a:t>Demo 3</a:t>
            </a:r>
            <a:endParaRPr lang="en-US" dirty="0" smtClean="0"/>
          </a:p>
          <a:p>
            <a:r>
              <a:rPr lang="en-US" dirty="0" smtClean="0">
                <a:hlinkClick r:id="rId5"/>
              </a:rPr>
              <a:t>Demo 4</a:t>
            </a:r>
            <a:endParaRPr lang="en-US" dirty="0" smtClean="0"/>
          </a:p>
          <a:p>
            <a:endParaRPr lang="en-US" dirty="0"/>
          </a:p>
        </p:txBody>
      </p:sp>
    </p:spTree>
    <p:extLst>
      <p:ext uri="{BB962C8B-B14F-4D97-AF65-F5344CB8AC3E}">
        <p14:creationId xmlns:p14="http://schemas.microsoft.com/office/powerpoint/2010/main" val="4177816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marL="457200" lvl="0" indent="-419100" rtl="0">
              <a:buClr>
                <a:schemeClr val="lt1"/>
              </a:buClr>
              <a:buSzPct val="166666"/>
              <a:buFont typeface="Arial"/>
              <a:buChar char="•"/>
            </a:pPr>
            <a:r>
              <a:rPr lang="en" dirty="0"/>
              <a:t>Project Requirements</a:t>
            </a:r>
          </a:p>
          <a:p>
            <a:pPr marL="457200" lvl="0" indent="-419100" rtl="0">
              <a:buClr>
                <a:schemeClr val="lt1"/>
              </a:buClr>
              <a:buSzPct val="166666"/>
              <a:buFont typeface="Arial"/>
              <a:buChar char="•"/>
            </a:pPr>
            <a:r>
              <a:rPr lang="en" dirty="0"/>
              <a:t>Semester </a:t>
            </a:r>
            <a:r>
              <a:rPr lang="en" dirty="0" smtClean="0"/>
              <a:t>Requirements</a:t>
            </a:r>
            <a:endParaRPr lang="en" dirty="0"/>
          </a:p>
          <a:p>
            <a:pPr marL="457200" lvl="0" indent="-419100" rtl="0">
              <a:buClr>
                <a:schemeClr val="lt1"/>
              </a:buClr>
              <a:buSzPct val="166666"/>
              <a:buFont typeface="Arial"/>
              <a:buChar char="•"/>
            </a:pPr>
            <a:r>
              <a:rPr lang="en" dirty="0" smtClean="0"/>
              <a:t>Project Breakdown</a:t>
            </a:r>
          </a:p>
          <a:p>
            <a:pPr marL="457200" lvl="0" indent="-419100" rtl="0">
              <a:buClr>
                <a:schemeClr val="lt1"/>
              </a:buClr>
              <a:buSzPct val="166666"/>
              <a:buFont typeface="Arial"/>
              <a:buChar char="•"/>
            </a:pPr>
            <a:r>
              <a:rPr lang="en" dirty="0" smtClean="0"/>
              <a:t>Things We’ve Learned/Problems We’ve Faced</a:t>
            </a:r>
          </a:p>
          <a:p>
            <a:pPr marL="457200" lvl="0" indent="-419100" rtl="0">
              <a:buClr>
                <a:schemeClr val="lt1"/>
              </a:buClr>
              <a:buSzPct val="166666"/>
              <a:buFont typeface="Arial"/>
              <a:buChar char="•"/>
            </a:pPr>
            <a:r>
              <a:rPr lang="en" dirty="0" smtClean="0"/>
              <a:t>Demonstration</a:t>
            </a:r>
          </a:p>
          <a:p>
            <a:pPr marL="457200" lvl="0" indent="-419100" rtl="0">
              <a:buClr>
                <a:schemeClr val="lt1"/>
              </a:buClr>
              <a:buSzPct val="166666"/>
              <a:buFont typeface="Arial"/>
              <a:buChar char="•"/>
            </a:pPr>
            <a:endParaRPr lang="en" dirty="0"/>
          </a:p>
        </p:txBody>
      </p:sp>
      <p:sp>
        <p:nvSpPr>
          <p:cNvPr id="77" name="Shape 77"/>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en"/>
              <a:t>Agenda</a:t>
            </a:r>
          </a:p>
        </p:txBody>
      </p:sp>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Text Placeholder 2"/>
          <p:cNvSpPr>
            <a:spLocks noGrp="1"/>
          </p:cNvSpPr>
          <p:nvPr>
            <p:ph type="body" idx="1"/>
          </p:nvPr>
        </p:nvSpPr>
        <p:spPr/>
        <p:txBody>
          <a:bodyPr/>
          <a:lstStyle/>
          <a:p>
            <a:r>
              <a:rPr lang="en-US" dirty="0" smtClean="0"/>
              <a:t>Research purposes</a:t>
            </a:r>
          </a:p>
          <a:p>
            <a:r>
              <a:rPr lang="en-US" dirty="0" smtClean="0"/>
              <a:t>Sanford Research Center</a:t>
            </a:r>
          </a:p>
          <a:p>
            <a:r>
              <a:rPr lang="en-US" dirty="0" smtClean="0"/>
              <a:t>Knockout mice</a:t>
            </a:r>
            <a:endParaRPr lang="en-US" dirty="0"/>
          </a:p>
        </p:txBody>
      </p:sp>
    </p:spTree>
    <p:extLst>
      <p:ext uri="{BB962C8B-B14F-4D97-AF65-F5344CB8AC3E}">
        <p14:creationId xmlns:p14="http://schemas.microsoft.com/office/powerpoint/2010/main" val="36791033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a:lnSpc>
                <a:spcPct val="150000"/>
              </a:lnSpc>
            </a:pPr>
            <a:r>
              <a:rPr lang="en-US" sz="1800" dirty="0" smtClean="0"/>
              <a:t>AOO </a:t>
            </a:r>
            <a:r>
              <a:rPr lang="en-US" sz="1800" dirty="0"/>
              <a:t>type pacemaker targeted to be small enough to implant within a rat or mouse </a:t>
            </a:r>
          </a:p>
          <a:p>
            <a:pPr>
              <a:lnSpc>
                <a:spcPct val="150000"/>
              </a:lnSpc>
            </a:pPr>
            <a:r>
              <a:rPr lang="en-US" sz="1800" dirty="0" smtClean="0"/>
              <a:t>Target size of 7x11 </a:t>
            </a:r>
            <a:r>
              <a:rPr lang="en-US" sz="1800" dirty="0"/>
              <a:t>mm </a:t>
            </a:r>
            <a:r>
              <a:rPr lang="en-US" sz="1800" dirty="0" smtClean="0"/>
              <a:t>with a volume of 0.5mL</a:t>
            </a:r>
            <a:endParaRPr lang="en-US" sz="1800" dirty="0"/>
          </a:p>
          <a:p>
            <a:pPr>
              <a:lnSpc>
                <a:spcPct val="150000"/>
              </a:lnSpc>
            </a:pPr>
            <a:r>
              <a:rPr lang="en-US" sz="1800" dirty="0" smtClean="0"/>
              <a:t>Battery </a:t>
            </a:r>
            <a:r>
              <a:rPr lang="en-US" sz="1800" dirty="0"/>
              <a:t>operated </a:t>
            </a:r>
          </a:p>
          <a:p>
            <a:pPr>
              <a:lnSpc>
                <a:spcPct val="150000"/>
              </a:lnSpc>
            </a:pPr>
            <a:r>
              <a:rPr lang="en-US" sz="1800" dirty="0" smtClean="0"/>
              <a:t>Pace </a:t>
            </a:r>
            <a:r>
              <a:rPr lang="en-US" sz="1800" dirty="0"/>
              <a:t>at a rate necessary to capture mouse heart (700-900 bpm) </a:t>
            </a:r>
          </a:p>
          <a:p>
            <a:pPr>
              <a:lnSpc>
                <a:spcPct val="150000"/>
              </a:lnSpc>
            </a:pPr>
            <a:r>
              <a:rPr lang="en-US" sz="1800" dirty="0" smtClean="0"/>
              <a:t>Set </a:t>
            </a:r>
            <a:r>
              <a:rPr lang="en-US" sz="1800" dirty="0"/>
              <a:t>pacing threshold (0.5 V - 2 V), operate at this pacing rate </a:t>
            </a:r>
          </a:p>
          <a:p>
            <a:pPr>
              <a:lnSpc>
                <a:spcPct val="150000"/>
              </a:lnSpc>
            </a:pPr>
            <a:r>
              <a:rPr lang="en-US" sz="1800" dirty="0" smtClean="0"/>
              <a:t>Preference </a:t>
            </a:r>
            <a:r>
              <a:rPr lang="en-US" sz="1800" dirty="0"/>
              <a:t>will be given to biocompatible material </a:t>
            </a:r>
          </a:p>
          <a:p>
            <a:pPr>
              <a:lnSpc>
                <a:spcPct val="150000"/>
              </a:lnSpc>
            </a:pPr>
            <a:r>
              <a:rPr lang="en-US" sz="1800" dirty="0" smtClean="0"/>
              <a:t>Bench top </a:t>
            </a:r>
            <a:r>
              <a:rPr lang="en-US" sz="1800" dirty="0"/>
              <a:t>demonstration of pacing capability </a:t>
            </a:r>
          </a:p>
          <a:p>
            <a:pPr>
              <a:lnSpc>
                <a:spcPct val="150000"/>
              </a:lnSpc>
            </a:pPr>
            <a:r>
              <a:rPr lang="en-US" sz="1800" dirty="0" smtClean="0"/>
              <a:t>If </a:t>
            </a:r>
            <a:r>
              <a:rPr lang="en-US" sz="1800" dirty="0"/>
              <a:t>time allows, acute animal experiment to demonstrate pacing capture </a:t>
            </a:r>
          </a:p>
        </p:txBody>
      </p:sp>
      <p:sp>
        <p:nvSpPr>
          <p:cNvPr id="83" name="Shape 83"/>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Project Requirements:</a:t>
            </a: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marL="457200" lvl="0" indent="-419100" rtl="0">
              <a:buClr>
                <a:schemeClr val="lt1"/>
              </a:buClr>
              <a:buSzPct val="166666"/>
              <a:buFont typeface="Arial"/>
              <a:buChar char="•"/>
            </a:pPr>
            <a:r>
              <a:rPr lang="en" dirty="0"/>
              <a:t>B</a:t>
            </a:r>
            <a:r>
              <a:rPr lang="en" dirty="0" smtClean="0"/>
              <a:t>enchtop </a:t>
            </a:r>
            <a:r>
              <a:rPr lang="en" dirty="0"/>
              <a:t>model of pacemaker</a:t>
            </a:r>
          </a:p>
          <a:p>
            <a:pPr marL="457200" lvl="0" indent="-419100">
              <a:buClr>
                <a:schemeClr val="lt1"/>
              </a:buClr>
              <a:buSzPct val="166666"/>
              <a:buFont typeface="Arial"/>
              <a:buChar char="•"/>
            </a:pPr>
            <a:r>
              <a:rPr lang="en" dirty="0" smtClean="0"/>
              <a:t>Acute animal experiment</a:t>
            </a:r>
          </a:p>
          <a:p>
            <a:pPr marL="457200" lvl="0" indent="-419100">
              <a:buClr>
                <a:schemeClr val="lt1"/>
              </a:buClr>
              <a:buSzPct val="166666"/>
              <a:buFont typeface="Arial"/>
              <a:buChar char="•"/>
            </a:pPr>
            <a:r>
              <a:rPr lang="en" dirty="0" smtClean="0"/>
              <a:t>Demonstrate proof of concept </a:t>
            </a:r>
            <a:endParaRPr lang="en" dirty="0"/>
          </a:p>
        </p:txBody>
      </p:sp>
      <p:sp>
        <p:nvSpPr>
          <p:cNvPr id="89" name="Shape 89"/>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Semester Requirements</a:t>
            </a: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 Diagram</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425" y="2238375"/>
            <a:ext cx="6915150"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79325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Leads Impedance Calculations</a:t>
            </a:r>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a:xfrm>
                <a:off x="457200" y="1752600"/>
                <a:ext cx="5562600" cy="4815300"/>
              </a:xfrm>
            </p:spPr>
            <p:txBody>
              <a:bodyPr/>
              <a:lstStyle/>
              <a:p>
                <a14:m>
                  <m:oMath xmlns:m="http://schemas.openxmlformats.org/officeDocument/2006/math">
                    <m:sSub>
                      <m:sSubPr>
                        <m:ctrlPr>
                          <a:rPr lang="en-US" sz="1500" i="1">
                            <a:latin typeface="Cambria Math"/>
                          </a:rPr>
                        </m:ctrlPr>
                      </m:sSubPr>
                      <m:e>
                        <m:r>
                          <a:rPr lang="en-US" sz="1500" i="1">
                            <a:latin typeface="Cambria Math"/>
                          </a:rPr>
                          <m:t>𝜌</m:t>
                        </m:r>
                      </m:e>
                      <m:sub>
                        <m:r>
                          <a:rPr lang="en-US" sz="1500" i="1">
                            <a:latin typeface="Cambria Math"/>
                          </a:rPr>
                          <m:t>𝑐𝑜𝑝𝑝𝑒𝑟</m:t>
                        </m:r>
                      </m:sub>
                    </m:sSub>
                    <m:r>
                      <a:rPr lang="en-US" sz="1500" i="1">
                        <a:latin typeface="Cambria Math"/>
                      </a:rPr>
                      <m:t>=1.68∗ </m:t>
                    </m:r>
                    <m:sSup>
                      <m:sSupPr>
                        <m:ctrlPr>
                          <a:rPr lang="en-US" sz="1500" i="1">
                            <a:latin typeface="Cambria Math"/>
                          </a:rPr>
                        </m:ctrlPr>
                      </m:sSupPr>
                      <m:e>
                        <m:r>
                          <a:rPr lang="en-US" sz="1500" i="1">
                            <a:latin typeface="Cambria Math"/>
                          </a:rPr>
                          <m:t>10</m:t>
                        </m:r>
                      </m:e>
                      <m:sup>
                        <m:r>
                          <a:rPr lang="en-US" sz="1500" i="1">
                            <a:latin typeface="Cambria Math"/>
                          </a:rPr>
                          <m:t>−8</m:t>
                        </m:r>
                      </m:sup>
                    </m:sSup>
                    <m:r>
                      <a:rPr lang="en-US" sz="1500" i="1">
                        <a:latin typeface="Cambria Math"/>
                      </a:rPr>
                      <m:t> Ω∗</m:t>
                    </m:r>
                    <m:r>
                      <a:rPr lang="en-US" sz="1500" i="1">
                        <a:latin typeface="Cambria Math"/>
                      </a:rPr>
                      <m:t>𝑚</m:t>
                    </m:r>
                  </m:oMath>
                </a14:m>
                <a:endParaRPr lang="en-US" sz="1500" dirty="0"/>
              </a:p>
              <a:p>
                <a14:m>
                  <m:oMath xmlns:m="http://schemas.openxmlformats.org/officeDocument/2006/math">
                    <m:r>
                      <a:rPr lang="en-US" sz="1500" i="1">
                        <a:latin typeface="Cambria Math"/>
                      </a:rPr>
                      <m:t>𝑅</m:t>
                    </m:r>
                    <m:r>
                      <a:rPr lang="en-US" sz="1500" i="1">
                        <a:latin typeface="Cambria Math"/>
                      </a:rPr>
                      <m:t>=</m:t>
                    </m:r>
                    <m:f>
                      <m:fPr>
                        <m:ctrlPr>
                          <a:rPr lang="en-US" sz="1500" i="1">
                            <a:latin typeface="Cambria Math"/>
                          </a:rPr>
                        </m:ctrlPr>
                      </m:fPr>
                      <m:num>
                        <m:r>
                          <a:rPr lang="en-US" sz="1500" i="1">
                            <a:latin typeface="Cambria Math"/>
                          </a:rPr>
                          <m:t>𝜌</m:t>
                        </m:r>
                        <m:r>
                          <a:rPr lang="en-US" sz="1500" i="1">
                            <a:latin typeface="Cambria Math"/>
                          </a:rPr>
                          <m:t>∗</m:t>
                        </m:r>
                        <m:r>
                          <a:rPr lang="en-US" sz="1500" i="1">
                            <a:latin typeface="Cambria Math"/>
                          </a:rPr>
                          <m:t>𝑙</m:t>
                        </m:r>
                      </m:num>
                      <m:den>
                        <m:r>
                          <a:rPr lang="en-US" sz="1500" i="1">
                            <a:latin typeface="Cambria Math"/>
                          </a:rPr>
                          <m:t>𝐴</m:t>
                        </m:r>
                      </m:den>
                    </m:f>
                    <m:r>
                      <a:rPr lang="en-US" sz="1500" i="1">
                        <a:latin typeface="Cambria Math"/>
                      </a:rPr>
                      <m:t>= </m:t>
                    </m:r>
                    <m:f>
                      <m:fPr>
                        <m:ctrlPr>
                          <a:rPr lang="en-US" sz="1500" i="1">
                            <a:latin typeface="Cambria Math"/>
                          </a:rPr>
                        </m:ctrlPr>
                      </m:fPr>
                      <m:num>
                        <m:d>
                          <m:dPr>
                            <m:ctrlPr>
                              <a:rPr lang="en-US" sz="1500" i="1">
                                <a:latin typeface="Cambria Math"/>
                              </a:rPr>
                            </m:ctrlPr>
                          </m:dPr>
                          <m:e>
                            <m:r>
                              <a:rPr lang="en-US" sz="1500" i="1">
                                <a:latin typeface="Cambria Math"/>
                              </a:rPr>
                              <m:t>.177</m:t>
                            </m:r>
                          </m:e>
                        </m:d>
                        <m:r>
                          <a:rPr lang="en-US" sz="1500" i="1">
                            <a:latin typeface="Cambria Math"/>
                          </a:rPr>
                          <m:t>∗(1.68∗</m:t>
                        </m:r>
                        <m:sSup>
                          <m:sSupPr>
                            <m:ctrlPr>
                              <a:rPr lang="en-US" sz="1500" i="1">
                                <a:latin typeface="Cambria Math"/>
                              </a:rPr>
                            </m:ctrlPr>
                          </m:sSupPr>
                          <m:e>
                            <m:r>
                              <a:rPr lang="en-US" sz="1500" i="1">
                                <a:latin typeface="Cambria Math"/>
                              </a:rPr>
                              <m:t>10</m:t>
                            </m:r>
                          </m:e>
                          <m:sup>
                            <m:r>
                              <a:rPr lang="en-US" sz="1500" i="1">
                                <a:latin typeface="Cambria Math"/>
                              </a:rPr>
                              <m:t>−8</m:t>
                            </m:r>
                          </m:sup>
                        </m:sSup>
                        <m:r>
                          <a:rPr lang="en-US" sz="1500" i="1">
                            <a:latin typeface="Cambria Math"/>
                          </a:rPr>
                          <m:t>Ω∗</m:t>
                        </m:r>
                        <m:r>
                          <a:rPr lang="en-US" sz="1500" i="1">
                            <a:latin typeface="Cambria Math"/>
                          </a:rPr>
                          <m:t>𝑚</m:t>
                        </m:r>
                        <m:r>
                          <a:rPr lang="en-US" sz="1500" i="1">
                            <a:latin typeface="Cambria Math"/>
                          </a:rPr>
                          <m:t>)</m:t>
                        </m:r>
                      </m:num>
                      <m:den>
                        <m:r>
                          <a:rPr lang="en-US" sz="1500" i="1">
                            <a:latin typeface="Cambria Math"/>
                          </a:rPr>
                          <m:t>𝛱</m:t>
                        </m:r>
                        <m:r>
                          <a:rPr lang="en-US" sz="1500" i="1">
                            <a:latin typeface="Cambria Math"/>
                          </a:rPr>
                          <m:t>∗</m:t>
                        </m:r>
                        <m:sSup>
                          <m:sSupPr>
                            <m:ctrlPr>
                              <a:rPr lang="en-US" sz="1500" i="1">
                                <a:latin typeface="Cambria Math"/>
                              </a:rPr>
                            </m:ctrlPr>
                          </m:sSupPr>
                          <m:e>
                            <m:r>
                              <a:rPr lang="en-US" sz="1500" i="1">
                                <a:latin typeface="Cambria Math"/>
                              </a:rPr>
                              <m:t>(.0125</m:t>
                            </m:r>
                            <m:r>
                              <a:rPr lang="en-US" sz="1500" i="1">
                                <a:latin typeface="Cambria Math"/>
                              </a:rPr>
                              <m:t>𝑚</m:t>
                            </m:r>
                            <m:r>
                              <a:rPr lang="en-US" sz="1500" i="1">
                                <a:latin typeface="Cambria Math"/>
                              </a:rPr>
                              <m:t>)</m:t>
                            </m:r>
                          </m:e>
                          <m:sup>
                            <m:r>
                              <a:rPr lang="en-US" sz="1500" i="1">
                                <a:latin typeface="Cambria Math"/>
                              </a:rPr>
                              <m:t>2</m:t>
                            </m:r>
                          </m:sup>
                        </m:sSup>
                      </m:den>
                    </m:f>
                    <m:r>
                      <a:rPr lang="en-US" sz="1500" i="1">
                        <a:latin typeface="Cambria Math"/>
                      </a:rPr>
                      <m:t>=6.0 µΩ</m:t>
                    </m:r>
                  </m:oMath>
                </a14:m>
                <a:endParaRPr lang="en-US" sz="1500" dirty="0"/>
              </a:p>
              <a:p>
                <a:r>
                  <a:rPr lang="en-US" sz="1500" dirty="0"/>
                  <a:t>Assuming distance between wire and board: </a:t>
                </a:r>
                <a14:m>
                  <m:oMath xmlns:m="http://schemas.openxmlformats.org/officeDocument/2006/math">
                    <m:r>
                      <a:rPr lang="en-US" sz="1500" i="1">
                        <a:latin typeface="Cambria Math"/>
                      </a:rPr>
                      <m:t>𝑑</m:t>
                    </m:r>
                    <m:r>
                      <a:rPr lang="en-US" sz="1500" i="1">
                        <a:latin typeface="Cambria Math"/>
                      </a:rPr>
                      <m:t>=.01 </m:t>
                    </m:r>
                    <m:r>
                      <a:rPr lang="en-US" sz="1500" i="1">
                        <a:latin typeface="Cambria Math"/>
                      </a:rPr>
                      <m:t>𝑚</m:t>
                    </m:r>
                  </m:oMath>
                </a14:m>
                <a:endParaRPr lang="en-US" sz="1500" dirty="0"/>
              </a:p>
              <a:p>
                <a:r>
                  <a:rPr lang="en-US" sz="1500" dirty="0"/>
                  <a:t>	</a:t>
                </a:r>
                <a14:m>
                  <m:oMath xmlns:m="http://schemas.openxmlformats.org/officeDocument/2006/math">
                    <m:r>
                      <m:rPr>
                        <m:sty m:val="p"/>
                      </m:rPr>
                      <a:rPr lang="el-GR" sz="1500" i="1">
                        <a:latin typeface="Cambria Math"/>
                      </a:rPr>
                      <m:t>ε</m:t>
                    </m:r>
                    <m:r>
                      <a:rPr lang="en-US" sz="1500" i="1">
                        <a:latin typeface="Cambria Math"/>
                      </a:rPr>
                      <m:t>=</m:t>
                    </m:r>
                    <m:sSub>
                      <m:sSubPr>
                        <m:ctrlPr>
                          <a:rPr lang="en-US" sz="1500" i="1">
                            <a:latin typeface="Cambria Math"/>
                          </a:rPr>
                        </m:ctrlPr>
                      </m:sSubPr>
                      <m:e>
                        <m:r>
                          <m:rPr>
                            <m:sty m:val="p"/>
                          </m:rPr>
                          <a:rPr lang="el-GR" sz="1500" i="1">
                            <a:latin typeface="Cambria Math"/>
                          </a:rPr>
                          <m:t>ε</m:t>
                        </m:r>
                      </m:e>
                      <m:sub>
                        <m:r>
                          <a:rPr lang="en-US" sz="1500" i="1">
                            <a:latin typeface="Cambria Math"/>
                          </a:rPr>
                          <m:t>𝑟</m:t>
                        </m:r>
                      </m:sub>
                    </m:sSub>
                    <m:r>
                      <a:rPr lang="en-US" sz="1500" i="1">
                        <a:latin typeface="Cambria Math"/>
                      </a:rPr>
                      <m:t>∗</m:t>
                    </m:r>
                    <m:sSub>
                      <m:sSubPr>
                        <m:ctrlPr>
                          <a:rPr lang="en-US" sz="1500" i="1">
                            <a:latin typeface="Cambria Math"/>
                          </a:rPr>
                        </m:ctrlPr>
                      </m:sSubPr>
                      <m:e>
                        <m:r>
                          <m:rPr>
                            <m:sty m:val="p"/>
                          </m:rPr>
                          <a:rPr lang="el-GR" sz="1500" i="1" smtClean="0">
                            <a:latin typeface="Cambria Math"/>
                          </a:rPr>
                          <m:t>ε</m:t>
                        </m:r>
                      </m:e>
                      <m:sub>
                        <m:r>
                          <a:rPr lang="en-US" sz="1500" i="1">
                            <a:latin typeface="Cambria Math"/>
                          </a:rPr>
                          <m:t>0</m:t>
                        </m:r>
                      </m:sub>
                    </m:sSub>
                  </m:oMath>
                </a14:m>
                <a:r>
                  <a:rPr lang="en-US" sz="1500" dirty="0"/>
                  <a:t>						</a:t>
                </a:r>
              </a:p>
              <a:p>
                <a14:m>
                  <m:oMath xmlns:m="http://schemas.openxmlformats.org/officeDocument/2006/math">
                    <m:sSub>
                      <m:sSubPr>
                        <m:ctrlPr>
                          <a:rPr lang="en-US" sz="1500" i="1">
                            <a:latin typeface="Cambria Math"/>
                          </a:rPr>
                        </m:ctrlPr>
                      </m:sSubPr>
                      <m:e>
                        <m:r>
                          <m:rPr>
                            <m:sty m:val="p"/>
                          </m:rPr>
                          <a:rPr lang="el-GR" sz="1500" i="1">
                            <a:latin typeface="Cambria Math"/>
                          </a:rPr>
                          <m:t>ε</m:t>
                        </m:r>
                      </m:e>
                      <m:sub>
                        <m:r>
                          <a:rPr lang="en-US" sz="1500" i="1">
                            <a:latin typeface="Cambria Math"/>
                          </a:rPr>
                          <m:t>𝑟</m:t>
                        </m:r>
                      </m:sub>
                    </m:sSub>
                    <m:d>
                      <m:dPr>
                        <m:ctrlPr>
                          <a:rPr lang="en-US" sz="1500" i="1">
                            <a:latin typeface="Cambria Math"/>
                          </a:rPr>
                        </m:ctrlPr>
                      </m:dPr>
                      <m:e>
                        <m:r>
                          <a:rPr lang="en-US" sz="1500" i="1">
                            <a:latin typeface="Cambria Math"/>
                          </a:rPr>
                          <m:t>𝑏𝑙𝑜𝑜𝑑</m:t>
                        </m:r>
                        <m:r>
                          <a:rPr lang="en-US" sz="1500" i="1">
                            <a:latin typeface="Cambria Math"/>
                          </a:rPr>
                          <m:t> </m:t>
                        </m:r>
                        <m:r>
                          <a:rPr lang="en-US" sz="1500" i="1">
                            <a:latin typeface="Cambria Math"/>
                          </a:rPr>
                          <m:t>𝑤𝑖𝑡h</m:t>
                        </m:r>
                        <m:r>
                          <a:rPr lang="en-US" sz="1500" i="1">
                            <a:latin typeface="Cambria Math"/>
                          </a:rPr>
                          <m:t> 40% </m:t>
                        </m:r>
                        <m:r>
                          <a:rPr lang="en-US" sz="1500" i="1">
                            <a:latin typeface="Cambria Math"/>
                          </a:rPr>
                          <m:t>h𝑒𝑚𝑎𝑐𝑟𝑖𝑡</m:t>
                        </m:r>
                      </m:e>
                    </m:d>
                    <m:r>
                      <a:rPr lang="en-US" sz="1500" i="1">
                        <a:latin typeface="Cambria Math"/>
                      </a:rPr>
                      <m:t>=70.3</m:t>
                    </m:r>
                  </m:oMath>
                </a14:m>
                <a:endParaRPr lang="en-US" sz="1500" dirty="0"/>
              </a:p>
              <a:p>
                <a:pPr marL="0" indent="0">
                  <a:buNone/>
                </a:pPr>
                <a:r>
                  <a:rPr lang="en-US" sz="1500" dirty="0"/>
                  <a:t> </a:t>
                </a:r>
              </a:p>
              <a:p>
                <a14:m>
                  <m:oMath xmlns:m="http://schemas.openxmlformats.org/officeDocument/2006/math">
                    <m:sSub>
                      <m:sSubPr>
                        <m:ctrlPr>
                          <a:rPr lang="en-US" sz="1500" i="1">
                            <a:latin typeface="Cambria Math"/>
                          </a:rPr>
                        </m:ctrlPr>
                      </m:sSubPr>
                      <m:e>
                        <m:r>
                          <m:rPr>
                            <m:sty m:val="p"/>
                          </m:rPr>
                          <a:rPr lang="el-GR" sz="1500" i="1">
                            <a:latin typeface="Cambria Math"/>
                          </a:rPr>
                          <m:t>ε</m:t>
                        </m:r>
                      </m:e>
                      <m:sub>
                        <m:r>
                          <a:rPr lang="en-US" sz="1500" i="1">
                            <a:latin typeface="Cambria Math"/>
                          </a:rPr>
                          <m:t>0</m:t>
                        </m:r>
                      </m:sub>
                    </m:sSub>
                    <m:r>
                      <a:rPr lang="en-US" sz="1500" i="1">
                        <a:latin typeface="Cambria Math"/>
                      </a:rPr>
                      <m:t>=8.85∗</m:t>
                    </m:r>
                    <m:sSup>
                      <m:sSupPr>
                        <m:ctrlPr>
                          <a:rPr lang="en-US" sz="1500" i="1">
                            <a:latin typeface="Cambria Math"/>
                          </a:rPr>
                        </m:ctrlPr>
                      </m:sSupPr>
                      <m:e>
                        <m:r>
                          <a:rPr lang="en-US" sz="1500" i="1">
                            <a:latin typeface="Cambria Math"/>
                          </a:rPr>
                          <m:t>10</m:t>
                        </m:r>
                      </m:e>
                      <m:sup>
                        <m:r>
                          <a:rPr lang="en-US" sz="1500" i="1">
                            <a:latin typeface="Cambria Math"/>
                          </a:rPr>
                          <m:t>−12</m:t>
                        </m:r>
                      </m:sup>
                    </m:sSup>
                    <m:r>
                      <a:rPr lang="en-US" sz="1500" i="1">
                        <a:latin typeface="Cambria Math"/>
                      </a:rPr>
                      <m:t> </m:t>
                    </m:r>
                    <m:r>
                      <a:rPr lang="en-US" sz="1500" i="1">
                        <a:latin typeface="Cambria Math"/>
                      </a:rPr>
                      <m:t>𝐹</m:t>
                    </m:r>
                    <m:r>
                      <a:rPr lang="en-US" sz="1500" i="1">
                        <a:latin typeface="Cambria Math"/>
                      </a:rPr>
                      <m:t>∗</m:t>
                    </m:r>
                    <m:sSup>
                      <m:sSupPr>
                        <m:ctrlPr>
                          <a:rPr lang="en-US" sz="1500" i="1">
                            <a:latin typeface="Cambria Math"/>
                          </a:rPr>
                        </m:ctrlPr>
                      </m:sSupPr>
                      <m:e>
                        <m:r>
                          <a:rPr lang="en-US" sz="1500" i="1">
                            <a:latin typeface="Cambria Math"/>
                          </a:rPr>
                          <m:t>𝑚</m:t>
                        </m:r>
                      </m:e>
                      <m:sup>
                        <m:r>
                          <a:rPr lang="en-US" sz="1500" i="1">
                            <a:latin typeface="Cambria Math"/>
                          </a:rPr>
                          <m:t>−1</m:t>
                        </m:r>
                      </m:sup>
                    </m:sSup>
                  </m:oMath>
                </a14:m>
                <a:endParaRPr lang="en-US" sz="1500" dirty="0"/>
              </a:p>
              <a:p>
                <a:pPr marL="0" indent="0">
                  <a:buNone/>
                </a:pPr>
                <a:r>
                  <a:rPr lang="en-US" sz="1500" dirty="0"/>
                  <a:t> </a:t>
                </a:r>
              </a:p>
              <a:p>
                <a14:m>
                  <m:oMath xmlns:m="http://schemas.openxmlformats.org/officeDocument/2006/math">
                    <m:r>
                      <a:rPr lang="en-US" sz="1500" i="1">
                        <a:latin typeface="Cambria Math"/>
                      </a:rPr>
                      <m:t>𝐶</m:t>
                    </m:r>
                    <m:r>
                      <a:rPr lang="en-US" sz="1500" i="1">
                        <a:latin typeface="Cambria Math"/>
                      </a:rPr>
                      <m:t>= </m:t>
                    </m:r>
                    <m:f>
                      <m:fPr>
                        <m:ctrlPr>
                          <a:rPr lang="en-US" sz="1500" i="1">
                            <a:latin typeface="Cambria Math"/>
                          </a:rPr>
                        </m:ctrlPr>
                      </m:fPr>
                      <m:num>
                        <m:r>
                          <a:rPr lang="en-US" sz="1500" i="1">
                            <a:latin typeface="Cambria Math"/>
                          </a:rPr>
                          <m:t>2∗</m:t>
                        </m:r>
                        <m:r>
                          <a:rPr lang="en-US" sz="1500" i="1">
                            <a:latin typeface="Cambria Math"/>
                          </a:rPr>
                          <m:t>𝛱</m:t>
                        </m:r>
                        <m:r>
                          <a:rPr lang="en-US" sz="1500" i="1">
                            <a:latin typeface="Cambria Math"/>
                          </a:rPr>
                          <m:t>∗</m:t>
                        </m:r>
                        <m:r>
                          <m:rPr>
                            <m:sty m:val="p"/>
                          </m:rPr>
                          <a:rPr lang="el-GR" sz="1500" i="1">
                            <a:latin typeface="Cambria Math"/>
                          </a:rPr>
                          <m:t>ε</m:t>
                        </m:r>
                        <m:r>
                          <a:rPr lang="en-US" sz="1500" i="1">
                            <a:latin typeface="Cambria Math"/>
                          </a:rPr>
                          <m:t>∗</m:t>
                        </m:r>
                        <m:r>
                          <a:rPr lang="en-US" sz="1500" i="1">
                            <a:latin typeface="Cambria Math"/>
                          </a:rPr>
                          <m:t>𝑙</m:t>
                        </m:r>
                      </m:num>
                      <m:den>
                        <m:r>
                          <m:rPr>
                            <m:sty m:val="p"/>
                          </m:rPr>
                          <a:rPr lang="en-US" sz="1500">
                            <a:latin typeface="Cambria Math"/>
                          </a:rPr>
                          <m:t>arccos</m:t>
                        </m:r>
                        <m:r>
                          <a:rPr lang="en-US" sz="1500">
                            <a:latin typeface="Cambria Math"/>
                          </a:rPr>
                          <m:t>⁡</m:t>
                        </m:r>
                        <m:r>
                          <a:rPr lang="en-US" sz="1500" i="1">
                            <a:latin typeface="Cambria Math"/>
                          </a:rPr>
                          <m:t>(</m:t>
                        </m:r>
                        <m:f>
                          <m:fPr>
                            <m:ctrlPr>
                              <a:rPr lang="en-US" sz="1500" i="1">
                                <a:latin typeface="Cambria Math"/>
                              </a:rPr>
                            </m:ctrlPr>
                          </m:fPr>
                          <m:num>
                            <m:r>
                              <a:rPr lang="en-US" sz="1500" i="1">
                                <a:latin typeface="Cambria Math"/>
                              </a:rPr>
                              <m:t>𝑑</m:t>
                            </m:r>
                          </m:num>
                          <m:den>
                            <m:r>
                              <a:rPr lang="en-US" sz="1500" i="1">
                                <a:latin typeface="Cambria Math"/>
                              </a:rPr>
                              <m:t>𝑎</m:t>
                            </m:r>
                          </m:den>
                        </m:f>
                        <m:r>
                          <a:rPr lang="en-US" sz="1500" i="1">
                            <a:latin typeface="Cambria Math"/>
                          </a:rPr>
                          <m:t>)</m:t>
                        </m:r>
                      </m:den>
                    </m:f>
                    <m:r>
                      <a:rPr lang="en-US" sz="1500" i="1">
                        <a:latin typeface="Cambria Math"/>
                      </a:rPr>
                      <m:t>= </m:t>
                    </m:r>
                    <m:f>
                      <m:fPr>
                        <m:ctrlPr>
                          <a:rPr lang="en-US" sz="1500" i="1">
                            <a:latin typeface="Cambria Math"/>
                          </a:rPr>
                        </m:ctrlPr>
                      </m:fPr>
                      <m:num>
                        <m:r>
                          <a:rPr lang="en-US" sz="1500" i="1">
                            <a:latin typeface="Cambria Math"/>
                          </a:rPr>
                          <m:t>2∗</m:t>
                        </m:r>
                        <m:r>
                          <a:rPr lang="en-US" sz="1500" i="1">
                            <a:latin typeface="Cambria Math"/>
                          </a:rPr>
                          <m:t>𝛱</m:t>
                        </m:r>
                        <m:r>
                          <a:rPr lang="en-US" sz="1500" i="1">
                            <a:latin typeface="Cambria Math"/>
                          </a:rPr>
                          <m:t>∗</m:t>
                        </m:r>
                        <m:d>
                          <m:dPr>
                            <m:ctrlPr>
                              <a:rPr lang="en-US" sz="1500" i="1">
                                <a:latin typeface="Cambria Math"/>
                              </a:rPr>
                            </m:ctrlPr>
                          </m:dPr>
                          <m:e>
                            <m:r>
                              <a:rPr lang="en-US" sz="1500" i="1">
                                <a:latin typeface="Cambria Math"/>
                              </a:rPr>
                              <m:t>8.85∗</m:t>
                            </m:r>
                            <m:sSup>
                              <m:sSupPr>
                                <m:ctrlPr>
                                  <a:rPr lang="en-US" sz="1500" i="1">
                                    <a:latin typeface="Cambria Math"/>
                                  </a:rPr>
                                </m:ctrlPr>
                              </m:sSupPr>
                              <m:e>
                                <m:r>
                                  <a:rPr lang="en-US" sz="1500" i="1">
                                    <a:latin typeface="Cambria Math"/>
                                  </a:rPr>
                                  <m:t>10</m:t>
                                </m:r>
                              </m:e>
                              <m:sup>
                                <m:r>
                                  <a:rPr lang="en-US" sz="1500" i="1">
                                    <a:latin typeface="Cambria Math"/>
                                  </a:rPr>
                                  <m:t>−12</m:t>
                                </m:r>
                              </m:sup>
                            </m:sSup>
                            <m:r>
                              <a:rPr lang="en-US" sz="1500" i="1">
                                <a:latin typeface="Cambria Math"/>
                              </a:rPr>
                              <m:t> </m:t>
                            </m:r>
                            <m:r>
                              <a:rPr lang="en-US" sz="1500" i="1">
                                <a:latin typeface="Cambria Math"/>
                              </a:rPr>
                              <m:t>𝐹</m:t>
                            </m:r>
                            <m:r>
                              <a:rPr lang="en-US" sz="1500" i="1">
                                <a:latin typeface="Cambria Math"/>
                              </a:rPr>
                              <m:t>∗</m:t>
                            </m:r>
                            <m:sSup>
                              <m:sSupPr>
                                <m:ctrlPr>
                                  <a:rPr lang="en-US" sz="1500" i="1">
                                    <a:latin typeface="Cambria Math"/>
                                  </a:rPr>
                                </m:ctrlPr>
                              </m:sSupPr>
                              <m:e>
                                <m:r>
                                  <a:rPr lang="en-US" sz="1500" i="1">
                                    <a:latin typeface="Cambria Math"/>
                                  </a:rPr>
                                  <m:t>𝑚</m:t>
                                </m:r>
                              </m:e>
                              <m:sup>
                                <m:r>
                                  <a:rPr lang="en-US" sz="1500" i="1">
                                    <a:latin typeface="Cambria Math"/>
                                  </a:rPr>
                                  <m:t>−1</m:t>
                                </m:r>
                              </m:sup>
                            </m:sSup>
                          </m:e>
                        </m:d>
                        <m:r>
                          <a:rPr lang="en-US" sz="1500" i="1">
                            <a:latin typeface="Cambria Math"/>
                          </a:rPr>
                          <m:t>∗</m:t>
                        </m:r>
                        <m:d>
                          <m:dPr>
                            <m:ctrlPr>
                              <a:rPr lang="en-US" sz="1500" i="1">
                                <a:latin typeface="Cambria Math"/>
                              </a:rPr>
                            </m:ctrlPr>
                          </m:dPr>
                          <m:e>
                            <m:r>
                              <a:rPr lang="en-US" sz="1500" i="1">
                                <a:latin typeface="Cambria Math"/>
                              </a:rPr>
                              <m:t>70.3</m:t>
                            </m:r>
                          </m:e>
                        </m:d>
                        <m:r>
                          <a:rPr lang="en-US" sz="1500" i="1">
                            <a:latin typeface="Cambria Math"/>
                          </a:rPr>
                          <m:t>∗(.177</m:t>
                        </m:r>
                        <m:r>
                          <a:rPr lang="en-US" sz="1500" i="1">
                            <a:latin typeface="Cambria Math"/>
                          </a:rPr>
                          <m:t>𝑚</m:t>
                        </m:r>
                        <m:r>
                          <a:rPr lang="en-US" sz="1500" i="1">
                            <a:latin typeface="Cambria Math"/>
                          </a:rPr>
                          <m:t>)</m:t>
                        </m:r>
                      </m:num>
                      <m:den>
                        <m:r>
                          <m:rPr>
                            <m:sty m:val="p"/>
                          </m:rPr>
                          <a:rPr lang="en-US" sz="1500">
                            <a:latin typeface="Cambria Math"/>
                          </a:rPr>
                          <m:t>arccos</m:t>
                        </m:r>
                        <m:r>
                          <a:rPr lang="en-US" sz="1500">
                            <a:latin typeface="Cambria Math"/>
                          </a:rPr>
                          <m:t>⁡</m:t>
                        </m:r>
                        <m:r>
                          <a:rPr lang="en-US" sz="1500" i="1">
                            <a:latin typeface="Cambria Math"/>
                          </a:rPr>
                          <m:t>(</m:t>
                        </m:r>
                        <m:f>
                          <m:fPr>
                            <m:ctrlPr>
                              <a:rPr lang="en-US" sz="1500" i="1">
                                <a:latin typeface="Cambria Math"/>
                              </a:rPr>
                            </m:ctrlPr>
                          </m:fPr>
                          <m:num>
                            <m:r>
                              <a:rPr lang="en-US" sz="1500" i="1">
                                <a:latin typeface="Cambria Math"/>
                              </a:rPr>
                              <m:t>.01</m:t>
                            </m:r>
                          </m:num>
                          <m:den>
                            <m:r>
                              <a:rPr lang="en-US" sz="1500" i="1">
                                <a:latin typeface="Cambria Math"/>
                              </a:rPr>
                              <m:t>𝛱</m:t>
                            </m:r>
                            <m:r>
                              <a:rPr lang="en-US" sz="1500" i="1">
                                <a:latin typeface="Cambria Math"/>
                              </a:rPr>
                              <m:t>∗</m:t>
                            </m:r>
                            <m:sSup>
                              <m:sSupPr>
                                <m:ctrlPr>
                                  <a:rPr lang="en-US" sz="1500" i="1">
                                    <a:latin typeface="Cambria Math"/>
                                  </a:rPr>
                                </m:ctrlPr>
                              </m:sSupPr>
                              <m:e>
                                <m:r>
                                  <a:rPr lang="en-US" sz="1500" i="1">
                                    <a:latin typeface="Cambria Math"/>
                                  </a:rPr>
                                  <m:t>.125</m:t>
                                </m:r>
                              </m:e>
                              <m:sup>
                                <m:r>
                                  <a:rPr lang="en-US" sz="1500" i="1">
                                    <a:latin typeface="Cambria Math"/>
                                  </a:rPr>
                                  <m:t>2</m:t>
                                </m:r>
                              </m:sup>
                            </m:sSup>
                          </m:den>
                        </m:f>
                        <m:r>
                          <a:rPr lang="en-US" sz="1500" i="1">
                            <a:latin typeface="Cambria Math"/>
                          </a:rPr>
                          <m:t>)</m:t>
                        </m:r>
                      </m:den>
                    </m:f>
                    <m:r>
                      <a:rPr lang="en-US" sz="1500" i="1">
                        <a:latin typeface="Cambria Math"/>
                      </a:rPr>
                      <m:t>=8.842 </m:t>
                    </m:r>
                    <m:r>
                      <a:rPr lang="en-US" sz="1500" i="1">
                        <a:latin typeface="Cambria Math"/>
                      </a:rPr>
                      <m:t>𝑝𝐹</m:t>
                    </m:r>
                  </m:oMath>
                </a14:m>
                <a:endParaRPr lang="en-US" sz="1500" dirty="0" smtClean="0"/>
              </a:p>
              <a:p>
                <a14:m>
                  <m:oMath xmlns:m="http://schemas.openxmlformats.org/officeDocument/2006/math">
                    <m:sSub>
                      <m:sSubPr>
                        <m:ctrlPr>
                          <a:rPr lang="en-US" sz="1500" i="1">
                            <a:latin typeface="Cambria Math"/>
                          </a:rPr>
                        </m:ctrlPr>
                      </m:sSubPr>
                      <m:e>
                        <m:r>
                          <a:rPr lang="en-US" sz="1500" i="1">
                            <a:latin typeface="Cambria Math"/>
                          </a:rPr>
                          <m:t>𝑓</m:t>
                        </m:r>
                      </m:e>
                      <m:sub>
                        <m:r>
                          <a:rPr lang="en-US" sz="1500" i="1">
                            <a:latin typeface="Cambria Math"/>
                          </a:rPr>
                          <m:t>𝑟𝑒𝑠𝑜𝑛𝑎𝑛𝑐𝑒</m:t>
                        </m:r>
                      </m:sub>
                    </m:sSub>
                    <m:r>
                      <a:rPr lang="en-US" sz="1500" i="1">
                        <a:latin typeface="Cambria Math"/>
                      </a:rPr>
                      <m:t>= </m:t>
                    </m:r>
                    <m:f>
                      <m:fPr>
                        <m:ctrlPr>
                          <a:rPr lang="en-US" sz="1500" i="1">
                            <a:latin typeface="Cambria Math"/>
                          </a:rPr>
                        </m:ctrlPr>
                      </m:fPr>
                      <m:num>
                        <m:r>
                          <a:rPr lang="en-US" sz="1500" i="1">
                            <a:latin typeface="Cambria Math"/>
                          </a:rPr>
                          <m:t>1</m:t>
                        </m:r>
                      </m:num>
                      <m:den>
                        <m:r>
                          <a:rPr lang="en-US" sz="1500" i="1">
                            <a:latin typeface="Cambria Math"/>
                          </a:rPr>
                          <m:t>2∗</m:t>
                        </m:r>
                        <m:r>
                          <a:rPr lang="en-US" sz="1500" i="1">
                            <a:latin typeface="Cambria Math"/>
                          </a:rPr>
                          <m:t>𝛱</m:t>
                        </m:r>
                        <m:r>
                          <a:rPr lang="en-US" sz="1500" i="1">
                            <a:latin typeface="Cambria Math"/>
                          </a:rPr>
                          <m:t>∗</m:t>
                        </m:r>
                        <m:rad>
                          <m:radPr>
                            <m:degHide m:val="on"/>
                            <m:ctrlPr>
                              <a:rPr lang="en-US" sz="1500" i="1">
                                <a:latin typeface="Cambria Math"/>
                              </a:rPr>
                            </m:ctrlPr>
                          </m:radPr>
                          <m:deg/>
                          <m:e>
                            <m:r>
                              <a:rPr lang="en-US" sz="1500" i="1">
                                <a:latin typeface="Cambria Math"/>
                              </a:rPr>
                              <m:t>𝐿𝐶</m:t>
                            </m:r>
                          </m:e>
                        </m:rad>
                      </m:den>
                    </m:f>
                    <m:r>
                      <a:rPr lang="en-US" sz="1500" i="1">
                        <a:latin typeface="Cambria Math"/>
                      </a:rPr>
                      <m:t>→227.5 </m:t>
                    </m:r>
                    <m:r>
                      <a:rPr lang="en-US" sz="1500" i="1">
                        <a:latin typeface="Cambria Math"/>
                      </a:rPr>
                      <m:t>𝑀𝐻𝑧</m:t>
                    </m:r>
                    <m:r>
                      <a:rPr lang="en-US" sz="1500" i="1">
                        <a:latin typeface="Cambria Math"/>
                      </a:rPr>
                      <m:t>=</m:t>
                    </m:r>
                    <m:f>
                      <m:fPr>
                        <m:ctrlPr>
                          <a:rPr lang="en-US" sz="1500" i="1">
                            <a:latin typeface="Cambria Math"/>
                          </a:rPr>
                        </m:ctrlPr>
                      </m:fPr>
                      <m:num>
                        <m:r>
                          <a:rPr lang="en-US" sz="1500" i="1">
                            <a:latin typeface="Cambria Math"/>
                          </a:rPr>
                          <m:t>1</m:t>
                        </m:r>
                      </m:num>
                      <m:den>
                        <m:r>
                          <a:rPr lang="en-US" sz="1500" i="1">
                            <a:latin typeface="Cambria Math"/>
                          </a:rPr>
                          <m:t>2∗</m:t>
                        </m:r>
                        <m:r>
                          <a:rPr lang="en-US" sz="1500" i="1">
                            <a:latin typeface="Cambria Math"/>
                          </a:rPr>
                          <m:t>𝛱</m:t>
                        </m:r>
                        <m:r>
                          <a:rPr lang="en-US" sz="1500" i="1">
                            <a:latin typeface="Cambria Math"/>
                          </a:rPr>
                          <m:t>∗</m:t>
                        </m:r>
                        <m:rad>
                          <m:radPr>
                            <m:degHide m:val="on"/>
                            <m:ctrlPr>
                              <a:rPr lang="en-US" sz="1500" i="1">
                                <a:latin typeface="Cambria Math"/>
                              </a:rPr>
                            </m:ctrlPr>
                          </m:radPr>
                          <m:deg/>
                          <m:e>
                            <m:r>
                              <a:rPr lang="en-US" sz="1500" i="1">
                                <a:latin typeface="Cambria Math"/>
                              </a:rPr>
                              <m:t>𝐿</m:t>
                            </m:r>
                            <m:r>
                              <a:rPr lang="en-US" sz="1500" i="1">
                                <a:latin typeface="Cambria Math"/>
                              </a:rPr>
                              <m:t>(8.842∗</m:t>
                            </m:r>
                            <m:sSup>
                              <m:sSupPr>
                                <m:ctrlPr>
                                  <a:rPr lang="en-US" sz="1500" i="1">
                                    <a:latin typeface="Cambria Math"/>
                                  </a:rPr>
                                </m:ctrlPr>
                              </m:sSupPr>
                              <m:e>
                                <m:r>
                                  <a:rPr lang="en-US" sz="1500" i="1">
                                    <a:latin typeface="Cambria Math"/>
                                  </a:rPr>
                                  <m:t>10</m:t>
                                </m:r>
                              </m:e>
                              <m:sup>
                                <m:r>
                                  <a:rPr lang="en-US" sz="1500" i="1">
                                    <a:latin typeface="Cambria Math"/>
                                  </a:rPr>
                                  <m:t>−12</m:t>
                                </m:r>
                              </m:sup>
                            </m:sSup>
                            <m:r>
                              <a:rPr lang="en-US" sz="1500" i="1">
                                <a:latin typeface="Cambria Math"/>
                              </a:rPr>
                              <m:t>𝐹</m:t>
                            </m:r>
                            <m:r>
                              <a:rPr lang="en-US" sz="1500" i="1">
                                <a:latin typeface="Cambria Math"/>
                              </a:rPr>
                              <m:t>∗</m:t>
                            </m:r>
                            <m:r>
                              <a:rPr lang="en-US" sz="1500" i="1">
                                <a:latin typeface="Cambria Math"/>
                              </a:rPr>
                              <m:t>𝑚</m:t>
                            </m:r>
                            <m:r>
                              <a:rPr lang="en-US" sz="1500" i="1">
                                <a:latin typeface="Cambria Math"/>
                              </a:rPr>
                              <m:t>)</m:t>
                            </m:r>
                          </m:e>
                        </m:rad>
                      </m:den>
                    </m:f>
                  </m:oMath>
                </a14:m>
                <a:endParaRPr lang="en-US" sz="1500" dirty="0"/>
              </a:p>
              <a:p>
                <a14:m>
                  <m:oMath xmlns:m="http://schemas.openxmlformats.org/officeDocument/2006/math">
                    <m:r>
                      <a:rPr lang="en-US" sz="1500" i="1">
                        <a:latin typeface="Cambria Math"/>
                      </a:rPr>
                      <m:t>𝑠𝑜𝑙𝑣𝑒</m:t>
                    </m:r>
                    <m:r>
                      <a:rPr lang="en-US" sz="1500" i="1">
                        <a:latin typeface="Cambria Math"/>
                      </a:rPr>
                      <m:t> </m:t>
                    </m:r>
                    <m:r>
                      <a:rPr lang="en-US" sz="1500" i="1">
                        <a:latin typeface="Cambria Math"/>
                      </a:rPr>
                      <m:t>𝑓𝑜𝑟</m:t>
                    </m:r>
                    <m:r>
                      <a:rPr lang="en-US" sz="1500" i="1">
                        <a:latin typeface="Cambria Math"/>
                      </a:rPr>
                      <m:t> </m:t>
                    </m:r>
                    <m:r>
                      <a:rPr lang="en-US" sz="1500" i="1">
                        <a:latin typeface="Cambria Math"/>
                      </a:rPr>
                      <m:t>𝐿</m:t>
                    </m:r>
                    <m:r>
                      <a:rPr lang="en-US" sz="1500" i="1">
                        <a:latin typeface="Cambria Math"/>
                      </a:rPr>
                      <m:t>=55.35</m:t>
                    </m:r>
                    <m:r>
                      <a:rPr lang="en-US" sz="1500" i="1">
                        <a:latin typeface="Cambria Math"/>
                      </a:rPr>
                      <m:t>𝑛𝐻</m:t>
                    </m:r>
                  </m:oMath>
                </a14:m>
                <a:endParaRPr lang="en-US" sz="1500" dirty="0"/>
              </a:p>
              <a:p>
                <a:endParaRPr lang="en-US" dirty="0"/>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xfrm>
                <a:off x="457200" y="1752600"/>
                <a:ext cx="5562600" cy="4815300"/>
              </a:xfrm>
              <a:blipFill rotWithShape="1">
                <a:blip r:embed="rId3"/>
                <a:stretch>
                  <a:fillRect l="-1643" t="-215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6718" y="5578248"/>
            <a:ext cx="158115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0515" y="1415143"/>
            <a:ext cx="1773555" cy="1828800"/>
          </a:xfrm>
          <a:prstGeom prst="rect">
            <a:avLst/>
          </a:prstGeom>
          <a:noFill/>
          <a:ln>
            <a:noFill/>
          </a:ln>
        </p:spPr>
      </p:pic>
      <p:pic>
        <p:nvPicPr>
          <p:cNvPr id="6" name="Picture 5"/>
          <p:cNvPicPr/>
          <p:nvPr/>
        </p:nvPicPr>
        <p:blipFill>
          <a:blip r:embed="rId6" cstate="print"/>
          <a:srcRect l="31581" t="23464" r="31929" b="23743"/>
          <a:stretch>
            <a:fillRect/>
          </a:stretch>
        </p:blipFill>
        <p:spPr bwMode="auto">
          <a:xfrm>
            <a:off x="5986008" y="3243943"/>
            <a:ext cx="2782570" cy="2266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39202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Heart Impedance Calculations</a:t>
            </a:r>
            <a:endParaRPr lang="en-US" dirty="0"/>
          </a:p>
        </p:txBody>
      </p:sp>
      <p:sp>
        <p:nvSpPr>
          <p:cNvPr id="3" name="Text Placeholder 2"/>
          <p:cNvSpPr>
            <a:spLocks noGrp="1"/>
          </p:cNvSpPr>
          <p:nvPr>
            <p:ph type="body" idx="1"/>
          </p:nvPr>
        </p:nvSpPr>
        <p:spPr>
          <a:xfrm>
            <a:off x="533400" y="1524000"/>
            <a:ext cx="4038600" cy="4967700"/>
          </a:xfrm>
        </p:spPr>
        <p:txBody>
          <a:bodyPr/>
          <a:lstStyle/>
          <a:p>
            <a:pPr>
              <a:lnSpc>
                <a:spcPct val="150000"/>
              </a:lnSpc>
            </a:pPr>
            <a:r>
              <a:rPr lang="en-US" sz="1800" dirty="0" smtClean="0"/>
              <a:t>Images from experiment were approximated using </a:t>
            </a:r>
            <a:r>
              <a:rPr lang="en-US" sz="1800" dirty="0" err="1" smtClean="0"/>
              <a:t>Matlab</a:t>
            </a:r>
            <a:endParaRPr lang="en-US" sz="1800" dirty="0" smtClean="0"/>
          </a:p>
          <a:p>
            <a:pPr>
              <a:lnSpc>
                <a:spcPct val="150000"/>
              </a:lnSpc>
            </a:pPr>
            <a:r>
              <a:rPr lang="en-US" sz="1800" dirty="0" smtClean="0"/>
              <a:t>Curve-fit was used to find coefficient values to create </a:t>
            </a:r>
          </a:p>
          <a:p>
            <a:pPr marL="0" indent="0">
              <a:lnSpc>
                <a:spcPct val="150000"/>
              </a:lnSpc>
              <a:buNone/>
            </a:pPr>
            <a:r>
              <a:rPr lang="en-US" sz="1800" dirty="0" smtClean="0"/>
              <a:t>     x and y</a:t>
            </a:r>
          </a:p>
          <a:p>
            <a:pPr>
              <a:lnSpc>
                <a:spcPct val="150000"/>
              </a:lnSpc>
            </a:pPr>
            <a:r>
              <a:rPr lang="en-US" sz="1800" dirty="0" smtClean="0"/>
              <a:t>R = 40k</a:t>
            </a:r>
            <a:r>
              <a:rPr lang="el-GR" sz="1800" dirty="0" smtClean="0"/>
              <a:t>Ω</a:t>
            </a:r>
            <a:r>
              <a:rPr lang="en-US" sz="1800" dirty="0" smtClean="0"/>
              <a:t> and C = 50 </a:t>
            </a:r>
            <a:r>
              <a:rPr lang="en-US" sz="1800" dirty="0" err="1" smtClean="0"/>
              <a:t>nF</a:t>
            </a:r>
            <a:endParaRPr lang="en-US" sz="1800" dirty="0"/>
          </a:p>
        </p:txBody>
      </p:sp>
      <p:pic>
        <p:nvPicPr>
          <p:cNvPr id="4" name="Content Placeholder 4"/>
          <p:cNvPicPr/>
          <p:nvPr/>
        </p:nvPicPr>
        <p:blipFill rotWithShape="1">
          <a:blip r:embed="rId3" cstate="print">
            <a:extLst>
              <a:ext uri="{28A0092B-C50C-407E-A947-70E740481C1C}">
                <a14:useLocalDpi xmlns:a14="http://schemas.microsoft.com/office/drawing/2010/main" val="0"/>
              </a:ext>
            </a:extLst>
          </a:blip>
          <a:srcRect r="17165"/>
          <a:stretch/>
        </p:blipFill>
        <p:spPr>
          <a:xfrm>
            <a:off x="4495800" y="1447800"/>
            <a:ext cx="4409440" cy="3763645"/>
          </a:xfrm>
          <a:prstGeom prst="rect">
            <a:avLst/>
          </a:prstGeom>
          <a:noFill/>
          <a:ln>
            <a:noFill/>
          </a:ln>
        </p:spPr>
      </p:pic>
    </p:spTree>
    <p:extLst>
      <p:ext uri="{BB962C8B-B14F-4D97-AF65-F5344CB8AC3E}">
        <p14:creationId xmlns:p14="http://schemas.microsoft.com/office/powerpoint/2010/main" val="1585620876"/>
      </p:ext>
    </p:extLst>
  </p:cSld>
  <p:clrMapOvr>
    <a:masterClrMapping/>
  </p:clrMapOvr>
  <p:timing>
    <p:tnLst>
      <p:par>
        <p:cTn id="1" dur="indefinite" restart="never" nodeType="tmRoot"/>
      </p:par>
    </p:tnLst>
  </p:timing>
</p:sld>
</file>

<file path=ppt/theme/theme1.xml><?xml version="1.0" encoding="utf-8"?>
<a:theme xmlns:a="http://schemas.openxmlformats.org/drawingml/2006/main">
  <a:themeElements>
    <a:clrScheme name="Custom 439">
      <a:dk1>
        <a:srgbClr val="000000"/>
      </a:dk1>
      <a:lt1>
        <a:srgbClr val="FFFFFF"/>
      </a:lt1>
      <a:dk2>
        <a:srgbClr val="5C6E95"/>
      </a:dk2>
      <a:lt2>
        <a:srgbClr val="ACB4C2"/>
      </a:lt2>
      <a:accent1>
        <a:srgbClr val="667E50"/>
      </a:accent1>
      <a:accent2>
        <a:srgbClr val="CFBF73"/>
      </a:accent2>
      <a:accent3>
        <a:srgbClr val="8C7C82"/>
      </a:accent3>
      <a:accent4>
        <a:srgbClr val="9ABF87"/>
      </a:accent4>
      <a:accent5>
        <a:srgbClr val="CF9462"/>
      </a:accent5>
      <a:accent6>
        <a:srgbClr val="A25642"/>
      </a:accent6>
      <a:hlink>
        <a:srgbClr val="5173A5"/>
      </a:hlink>
      <a:folHlink>
        <a:srgbClr val="6872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TotalTime>
  <Words>873</Words>
  <Application>Microsoft Office PowerPoint</Application>
  <PresentationFormat>On-screen Show (4:3)</PresentationFormat>
  <Paragraphs>142</Paragraphs>
  <Slides>22</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
      <vt:lpstr>Worksheet</vt:lpstr>
      <vt:lpstr>Small Animal Pacemaker</vt:lpstr>
      <vt:lpstr>Member Roles</vt:lpstr>
      <vt:lpstr>Agenda</vt:lpstr>
      <vt:lpstr>Purpose</vt:lpstr>
      <vt:lpstr>Project Requirements:</vt:lpstr>
      <vt:lpstr>Semester Requirements</vt:lpstr>
      <vt:lpstr>Block Diagram</vt:lpstr>
      <vt:lpstr>Leads Impedance Calculations</vt:lpstr>
      <vt:lpstr>Heart Impedance Calculations</vt:lpstr>
      <vt:lpstr>Schematic</vt:lpstr>
      <vt:lpstr>PWM Assembly Code Flowchart</vt:lpstr>
      <vt:lpstr>Formulas for determining loop constants</vt:lpstr>
      <vt:lpstr>Voltage Regulation  Engineering Analysis</vt:lpstr>
      <vt:lpstr>Voltage Regulation  Engineering Analysis</vt:lpstr>
      <vt:lpstr>Printed Circuit Board Layout</vt:lpstr>
      <vt:lpstr>Power Consumption</vt:lpstr>
      <vt:lpstr>Power Consumption</vt:lpstr>
      <vt:lpstr>Final Product</vt:lpstr>
      <vt:lpstr>Budget</vt:lpstr>
      <vt:lpstr>Problems we’ve faced</vt:lpstr>
      <vt:lpstr>Demonstration &amp; Questions</vt:lpstr>
      <vt:lpstr>Video Links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Small Animal Pacemaker</dc:title>
  <dc:creator>Gage.n.Bickler</dc:creator>
  <cp:lastModifiedBy>kassandra.almen</cp:lastModifiedBy>
  <cp:revision>36</cp:revision>
  <cp:lastPrinted>2013-12-11T20:25:48Z</cp:lastPrinted>
  <dcterms:modified xsi:type="dcterms:W3CDTF">2013-12-11T21:02:21Z</dcterms:modified>
</cp:coreProperties>
</file>